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handoutMasterIdLst>
    <p:handoutMasterId r:id="rId60"/>
  </p:handoutMasterIdLst>
  <p:sldIdLst>
    <p:sldId id="258" r:id="rId5"/>
    <p:sldId id="259" r:id="rId6"/>
    <p:sldId id="261" r:id="rId7"/>
    <p:sldId id="317" r:id="rId8"/>
    <p:sldId id="306" r:id="rId9"/>
    <p:sldId id="275" r:id="rId10"/>
    <p:sldId id="305" r:id="rId11"/>
    <p:sldId id="260" r:id="rId12"/>
    <p:sldId id="314" r:id="rId13"/>
    <p:sldId id="310" r:id="rId14"/>
    <p:sldId id="311" r:id="rId15"/>
    <p:sldId id="312" r:id="rId16"/>
    <p:sldId id="313" r:id="rId17"/>
    <p:sldId id="319" r:id="rId18"/>
    <p:sldId id="323" r:id="rId19"/>
    <p:sldId id="320" r:id="rId20"/>
    <p:sldId id="269" r:id="rId21"/>
    <p:sldId id="270" r:id="rId22"/>
    <p:sldId id="271" r:id="rId23"/>
    <p:sldId id="322" r:id="rId24"/>
    <p:sldId id="273" r:id="rId25"/>
    <p:sldId id="272" r:id="rId26"/>
    <p:sldId id="321" r:id="rId27"/>
    <p:sldId id="301" r:id="rId28"/>
    <p:sldId id="297" r:id="rId29"/>
    <p:sldId id="298" r:id="rId30"/>
    <p:sldId id="276" r:id="rId31"/>
    <p:sldId id="315" r:id="rId32"/>
    <p:sldId id="278" r:id="rId33"/>
    <p:sldId id="299" r:id="rId34"/>
    <p:sldId id="279" r:id="rId35"/>
    <p:sldId id="316" r:id="rId36"/>
    <p:sldId id="280" r:id="rId37"/>
    <p:sldId id="287" r:id="rId38"/>
    <p:sldId id="282" r:id="rId39"/>
    <p:sldId id="318" r:id="rId40"/>
    <p:sldId id="281" r:id="rId41"/>
    <p:sldId id="286" r:id="rId42"/>
    <p:sldId id="300" r:id="rId43"/>
    <p:sldId id="283" r:id="rId44"/>
    <p:sldId id="293" r:id="rId45"/>
    <p:sldId id="285" r:id="rId46"/>
    <p:sldId id="295" r:id="rId47"/>
    <p:sldId id="294" r:id="rId48"/>
    <p:sldId id="302" r:id="rId49"/>
    <p:sldId id="289" r:id="rId50"/>
    <p:sldId id="288" r:id="rId51"/>
    <p:sldId id="290" r:id="rId52"/>
    <p:sldId id="291" r:id="rId53"/>
    <p:sldId id="303" r:id="rId54"/>
    <p:sldId id="296" r:id="rId55"/>
    <p:sldId id="292" r:id="rId56"/>
    <p:sldId id="307" r:id="rId57"/>
    <p:sldId id="308" r:id="rId58"/>
    <p:sldId id="27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5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7ED92-914A-4354-895E-8080FA6D3ECD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2BBD1-DFC3-4F38-AA6A-CA2EE7351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02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8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81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7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10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23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91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93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06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93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81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99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6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38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1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97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18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9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83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12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8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88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15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74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47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51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3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3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3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9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32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41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16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72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5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5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3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6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0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4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D143-8168-4DDB-B0F6-F5C8E0109B19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B1DE-ECFF-40F3-86D7-03CAA0EB8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4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4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7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D143-8168-4DDB-B0F6-F5C8E0109B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B1DE-ECFF-40F3-86D7-03CAA0EB8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5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:\PRIVATE_LANDS\Topeka Shiner Grant\Oldre, Kyle - Rock Co\DSCN07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6"/>
            <a:ext cx="9220200" cy="691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7156"/>
            <a:ext cx="8610600" cy="211455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Oxbow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 and Monitoring in Prairie Streams for Topeka shiner Recovery in SW, MN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486400"/>
            <a:ext cx="6711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Ralston – Fish &amp; Wildlife Biologist, USFWS Windom, MN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89C32-6AD6-4054-BBA9-33F0E3E18B6A}"/>
              </a:ext>
            </a:extLst>
          </p:cNvPr>
          <p:cNvSpPr txBox="1"/>
          <p:nvPr/>
        </p:nvSpPr>
        <p:spPr>
          <a:xfrm>
            <a:off x="2257059" y="5886510"/>
            <a:ext cx="4553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Presentation Available to Download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http://skralston.com/USFWS/</a:t>
            </a:r>
          </a:p>
        </p:txBody>
      </p:sp>
    </p:spTree>
    <p:extLst>
      <p:ext uri="{BB962C8B-B14F-4D97-AF65-F5344CB8AC3E}">
        <p14:creationId xmlns:p14="http://schemas.microsoft.com/office/powerpoint/2010/main" val="273204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W:\PRIVATE_LANDS\Topeka Shiner Grant\Documents\Kiosk Sign\Oxbow Ex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W:\PRIVATE_LANDS\Topeka Shiner Grant\Documents\Kiosk Sign\Off-channel po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876800" y="152400"/>
            <a:ext cx="1981200" cy="609600"/>
          </a:xfrm>
          <a:prstGeom prst="wedgeRoundRectCallout">
            <a:avLst>
              <a:gd name="adj1" fmla="val 75345"/>
              <a:gd name="adj2" fmla="val 11664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Protected Inside Curves are good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52400" y="2209800"/>
            <a:ext cx="2438400" cy="685800"/>
          </a:xfrm>
          <a:prstGeom prst="wedgeRoundRectCallout">
            <a:avLst>
              <a:gd name="adj1" fmla="val 22563"/>
              <a:gd name="adj2" fmla="val 29902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Outer Curves are okay if set back farther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495800" y="5067300"/>
            <a:ext cx="2743200" cy="685800"/>
          </a:xfrm>
          <a:prstGeom prst="wedgeRoundRectCallout">
            <a:avLst>
              <a:gd name="adj1" fmla="val -90258"/>
              <a:gd name="adj2" fmla="val -10610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Avoid an entrance where direct head flow will enter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667000" y="1981200"/>
            <a:ext cx="457200" cy="57150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81200" y="1611868"/>
            <a:ext cx="154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Direction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467600" y="2419350"/>
            <a:ext cx="533400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22067" y="2526268"/>
            <a:ext cx="154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Direction</a:t>
            </a:r>
          </a:p>
        </p:txBody>
      </p:sp>
    </p:spTree>
    <p:extLst>
      <p:ext uri="{BB962C8B-B14F-4D97-AF65-F5344CB8AC3E}">
        <p14:creationId xmlns:p14="http://schemas.microsoft.com/office/powerpoint/2010/main" val="333990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ralston\Desktop\Presentations\oxbow air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632759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ralston\Desktop\Presentations\oxbow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313" y="0"/>
            <a:ext cx="46726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558020" y="6096000"/>
            <a:ext cx="2743200" cy="685800"/>
          </a:xfrm>
          <a:prstGeom prst="wedgeRoundRectCallout">
            <a:avLst>
              <a:gd name="adj1" fmla="val -41861"/>
              <a:gd name="adj2" fmla="val -23175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Connect downstream side only. Avoid flow through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096000" y="4495800"/>
            <a:ext cx="2743200" cy="838200"/>
          </a:xfrm>
          <a:prstGeom prst="wedgeRoundRectCallout">
            <a:avLst>
              <a:gd name="adj1" fmla="val -89617"/>
              <a:gd name="adj2" fmla="val 997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Narrow downstream oriented entrance/exit. Backing water only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3441" y="152400"/>
            <a:ext cx="3733800" cy="914400"/>
          </a:xfrm>
          <a:prstGeom prst="wedgeRoundRectCallout">
            <a:avLst>
              <a:gd name="adj1" fmla="val 79385"/>
              <a:gd name="adj2" fmla="val 19170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¼ acre or smaller, not whole oxbow</a:t>
            </a:r>
          </a:p>
          <a:p>
            <a:pPr algn="ctr"/>
            <a:r>
              <a:rPr lang="en-US" dirty="0"/>
              <a:t>Predators avoid smaller pools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0" y="1981200"/>
            <a:ext cx="2362200" cy="838200"/>
          </a:xfrm>
          <a:prstGeom prst="wedgeRoundRectCallout">
            <a:avLst>
              <a:gd name="adj1" fmla="val -2873"/>
              <a:gd name="adj2" fmla="val 18331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Avoid tree overhang;</a:t>
            </a:r>
          </a:p>
          <a:p>
            <a:pPr algn="ctr"/>
            <a:r>
              <a:rPr lang="en-US" dirty="0"/>
              <a:t>leaf litter in pools decays causing low O2</a:t>
            </a:r>
          </a:p>
        </p:txBody>
      </p:sp>
    </p:spTree>
    <p:extLst>
      <p:ext uri="{BB962C8B-B14F-4D97-AF65-F5344CB8AC3E}">
        <p14:creationId xmlns:p14="http://schemas.microsoft.com/office/powerpoint/2010/main" val="290036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52400"/>
            <a:ext cx="4114800" cy="2876394"/>
          </a:xfrm>
        </p:spPr>
        <p:txBody>
          <a:bodyPr>
            <a:normAutofit/>
          </a:bodyPr>
          <a:lstStyle/>
          <a:p>
            <a:r>
              <a:rPr lang="en-US" dirty="0"/>
              <a:t>Measure depth of pools, </a:t>
            </a:r>
            <a:r>
              <a:rPr lang="en-US" dirty="0" err="1"/>
              <a:t>bankfull</a:t>
            </a:r>
            <a:r>
              <a:rPr lang="en-US" dirty="0"/>
              <a:t> &amp; low flow elevations</a:t>
            </a:r>
          </a:p>
        </p:txBody>
      </p:sp>
      <p:pic>
        <p:nvPicPr>
          <p:cNvPr id="8194" name="Picture 2" descr="http://mavdisk.mnsu.edu/larsop2/geog101/Fluvial/PoolRiffle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8" y="3124200"/>
            <a:ext cx="6400800" cy="16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pubs.usgs.gov/sir/2005/5153/images/Fig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6" t="29247" r="2609" b="27436"/>
          <a:stretch/>
        </p:blipFill>
        <p:spPr bwMode="auto">
          <a:xfrm>
            <a:off x="32238" y="4913068"/>
            <a:ext cx="7362093" cy="191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oxbowriver.com/Web_Images/Services_Images/Riffles-n-Poo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800600" cy="28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8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2250831"/>
            <a:ext cx="9142322" cy="4387362"/>
          </a:xfrm>
          <a:custGeom>
            <a:avLst/>
            <a:gdLst>
              <a:gd name="connsiteX0" fmla="*/ 9152792 w 9161584"/>
              <a:gd name="connsiteY0" fmla="*/ 4317023 h 4317023"/>
              <a:gd name="connsiteX1" fmla="*/ 17584 w 9161584"/>
              <a:gd name="connsiteY1" fmla="*/ 4308231 h 4317023"/>
              <a:gd name="connsiteX2" fmla="*/ 0 w 9161584"/>
              <a:gd name="connsiteY2" fmla="*/ 8792 h 4317023"/>
              <a:gd name="connsiteX3" fmla="*/ 386861 w 9161584"/>
              <a:gd name="connsiteY3" fmla="*/ 0 h 4317023"/>
              <a:gd name="connsiteX4" fmla="*/ 677007 w 9161584"/>
              <a:gd name="connsiteY4" fmla="*/ 52754 h 4317023"/>
              <a:gd name="connsiteX5" fmla="*/ 861646 w 9161584"/>
              <a:gd name="connsiteY5" fmla="*/ 167054 h 4317023"/>
              <a:gd name="connsiteX6" fmla="*/ 958361 w 9161584"/>
              <a:gd name="connsiteY6" fmla="*/ 325316 h 4317023"/>
              <a:gd name="connsiteX7" fmla="*/ 1081454 w 9161584"/>
              <a:gd name="connsiteY7" fmla="*/ 422031 h 4317023"/>
              <a:gd name="connsiteX8" fmla="*/ 1485900 w 9161584"/>
              <a:gd name="connsiteY8" fmla="*/ 422031 h 4317023"/>
              <a:gd name="connsiteX9" fmla="*/ 1529861 w 9161584"/>
              <a:gd name="connsiteY9" fmla="*/ 439616 h 4317023"/>
              <a:gd name="connsiteX10" fmla="*/ 1591407 w 9161584"/>
              <a:gd name="connsiteY10" fmla="*/ 553916 h 4317023"/>
              <a:gd name="connsiteX11" fmla="*/ 1635369 w 9161584"/>
              <a:gd name="connsiteY11" fmla="*/ 720969 h 4317023"/>
              <a:gd name="connsiteX12" fmla="*/ 1688123 w 9161584"/>
              <a:gd name="connsiteY12" fmla="*/ 949569 h 4317023"/>
              <a:gd name="connsiteX13" fmla="*/ 1776046 w 9161584"/>
              <a:gd name="connsiteY13" fmla="*/ 1195754 h 4317023"/>
              <a:gd name="connsiteX14" fmla="*/ 1837592 w 9161584"/>
              <a:gd name="connsiteY14" fmla="*/ 1283677 h 4317023"/>
              <a:gd name="connsiteX15" fmla="*/ 2013438 w 9161584"/>
              <a:gd name="connsiteY15" fmla="*/ 1784839 h 4317023"/>
              <a:gd name="connsiteX16" fmla="*/ 2101361 w 9161584"/>
              <a:gd name="connsiteY16" fmla="*/ 2101362 h 4317023"/>
              <a:gd name="connsiteX17" fmla="*/ 2277207 w 9161584"/>
              <a:gd name="connsiteY17" fmla="*/ 2400300 h 4317023"/>
              <a:gd name="connsiteX18" fmla="*/ 2558561 w 9161584"/>
              <a:gd name="connsiteY18" fmla="*/ 2584939 h 4317023"/>
              <a:gd name="connsiteX19" fmla="*/ 2822330 w 9161584"/>
              <a:gd name="connsiteY19" fmla="*/ 2769577 h 4317023"/>
              <a:gd name="connsiteX20" fmla="*/ 3033346 w 9161584"/>
              <a:gd name="connsiteY20" fmla="*/ 2857500 h 4317023"/>
              <a:gd name="connsiteX21" fmla="*/ 3253154 w 9161584"/>
              <a:gd name="connsiteY21" fmla="*/ 2954216 h 4317023"/>
              <a:gd name="connsiteX22" fmla="*/ 3367454 w 9161584"/>
              <a:gd name="connsiteY22" fmla="*/ 2998177 h 4317023"/>
              <a:gd name="connsiteX23" fmla="*/ 3604846 w 9161584"/>
              <a:gd name="connsiteY23" fmla="*/ 2927839 h 4317023"/>
              <a:gd name="connsiteX24" fmla="*/ 3930161 w 9161584"/>
              <a:gd name="connsiteY24" fmla="*/ 2734408 h 4317023"/>
              <a:gd name="connsiteX25" fmla="*/ 4106007 w 9161584"/>
              <a:gd name="connsiteY25" fmla="*/ 2584939 h 4317023"/>
              <a:gd name="connsiteX26" fmla="*/ 4343400 w 9161584"/>
              <a:gd name="connsiteY26" fmla="*/ 2382716 h 4317023"/>
              <a:gd name="connsiteX27" fmla="*/ 4651130 w 9161584"/>
              <a:gd name="connsiteY27" fmla="*/ 2189285 h 4317023"/>
              <a:gd name="connsiteX28" fmla="*/ 4967654 w 9161584"/>
              <a:gd name="connsiteY28" fmla="*/ 2039816 h 4317023"/>
              <a:gd name="connsiteX29" fmla="*/ 5257800 w 9161584"/>
              <a:gd name="connsiteY29" fmla="*/ 1978269 h 4317023"/>
              <a:gd name="connsiteX30" fmla="*/ 5451230 w 9161584"/>
              <a:gd name="connsiteY30" fmla="*/ 1881554 h 4317023"/>
              <a:gd name="connsiteX31" fmla="*/ 5706207 w 9161584"/>
              <a:gd name="connsiteY31" fmla="*/ 1696916 h 4317023"/>
              <a:gd name="connsiteX32" fmla="*/ 5996354 w 9161584"/>
              <a:gd name="connsiteY32" fmla="*/ 1318846 h 4317023"/>
              <a:gd name="connsiteX33" fmla="*/ 6145823 w 9161584"/>
              <a:gd name="connsiteY33" fmla="*/ 1055077 h 4317023"/>
              <a:gd name="connsiteX34" fmla="*/ 6268915 w 9161584"/>
              <a:gd name="connsiteY34" fmla="*/ 852854 h 4317023"/>
              <a:gd name="connsiteX35" fmla="*/ 6462346 w 9161584"/>
              <a:gd name="connsiteY35" fmla="*/ 659423 h 4317023"/>
              <a:gd name="connsiteX36" fmla="*/ 6603023 w 9161584"/>
              <a:gd name="connsiteY36" fmla="*/ 474785 h 4317023"/>
              <a:gd name="connsiteX37" fmla="*/ 6752492 w 9161584"/>
              <a:gd name="connsiteY37" fmla="*/ 439616 h 4317023"/>
              <a:gd name="connsiteX38" fmla="*/ 6919546 w 9161584"/>
              <a:gd name="connsiteY38" fmla="*/ 448408 h 4317023"/>
              <a:gd name="connsiteX39" fmla="*/ 7376746 w 9161584"/>
              <a:gd name="connsiteY39" fmla="*/ 448408 h 4317023"/>
              <a:gd name="connsiteX40" fmla="*/ 7754815 w 9161584"/>
              <a:gd name="connsiteY40" fmla="*/ 422031 h 4317023"/>
              <a:gd name="connsiteX41" fmla="*/ 7983415 w 9161584"/>
              <a:gd name="connsiteY41" fmla="*/ 325316 h 4317023"/>
              <a:gd name="connsiteX42" fmla="*/ 8097715 w 9161584"/>
              <a:gd name="connsiteY42" fmla="*/ 307731 h 4317023"/>
              <a:gd name="connsiteX43" fmla="*/ 8405446 w 9161584"/>
              <a:gd name="connsiteY43" fmla="*/ 202223 h 4317023"/>
              <a:gd name="connsiteX44" fmla="*/ 8757138 w 9161584"/>
              <a:gd name="connsiteY44" fmla="*/ 131885 h 4317023"/>
              <a:gd name="connsiteX45" fmla="*/ 9003323 w 9161584"/>
              <a:gd name="connsiteY45" fmla="*/ 105508 h 4317023"/>
              <a:gd name="connsiteX46" fmla="*/ 9161584 w 9161584"/>
              <a:gd name="connsiteY46" fmla="*/ 96716 h 4317023"/>
              <a:gd name="connsiteX0" fmla="*/ 9152792 w 10627574"/>
              <a:gd name="connsiteY0" fmla="*/ 4317023 h 4317023"/>
              <a:gd name="connsiteX1" fmla="*/ 17584 w 10627574"/>
              <a:gd name="connsiteY1" fmla="*/ 4308231 h 4317023"/>
              <a:gd name="connsiteX2" fmla="*/ 0 w 10627574"/>
              <a:gd name="connsiteY2" fmla="*/ 8792 h 4317023"/>
              <a:gd name="connsiteX3" fmla="*/ 386861 w 10627574"/>
              <a:gd name="connsiteY3" fmla="*/ 0 h 4317023"/>
              <a:gd name="connsiteX4" fmla="*/ 677007 w 10627574"/>
              <a:gd name="connsiteY4" fmla="*/ 52754 h 4317023"/>
              <a:gd name="connsiteX5" fmla="*/ 861646 w 10627574"/>
              <a:gd name="connsiteY5" fmla="*/ 167054 h 4317023"/>
              <a:gd name="connsiteX6" fmla="*/ 958361 w 10627574"/>
              <a:gd name="connsiteY6" fmla="*/ 325316 h 4317023"/>
              <a:gd name="connsiteX7" fmla="*/ 1081454 w 10627574"/>
              <a:gd name="connsiteY7" fmla="*/ 422031 h 4317023"/>
              <a:gd name="connsiteX8" fmla="*/ 1485900 w 10627574"/>
              <a:gd name="connsiteY8" fmla="*/ 422031 h 4317023"/>
              <a:gd name="connsiteX9" fmla="*/ 1529861 w 10627574"/>
              <a:gd name="connsiteY9" fmla="*/ 439616 h 4317023"/>
              <a:gd name="connsiteX10" fmla="*/ 1591407 w 10627574"/>
              <a:gd name="connsiteY10" fmla="*/ 553916 h 4317023"/>
              <a:gd name="connsiteX11" fmla="*/ 1635369 w 10627574"/>
              <a:gd name="connsiteY11" fmla="*/ 720969 h 4317023"/>
              <a:gd name="connsiteX12" fmla="*/ 1688123 w 10627574"/>
              <a:gd name="connsiteY12" fmla="*/ 949569 h 4317023"/>
              <a:gd name="connsiteX13" fmla="*/ 1776046 w 10627574"/>
              <a:gd name="connsiteY13" fmla="*/ 1195754 h 4317023"/>
              <a:gd name="connsiteX14" fmla="*/ 1837592 w 10627574"/>
              <a:gd name="connsiteY14" fmla="*/ 1283677 h 4317023"/>
              <a:gd name="connsiteX15" fmla="*/ 2013438 w 10627574"/>
              <a:gd name="connsiteY15" fmla="*/ 1784839 h 4317023"/>
              <a:gd name="connsiteX16" fmla="*/ 2101361 w 10627574"/>
              <a:gd name="connsiteY16" fmla="*/ 2101362 h 4317023"/>
              <a:gd name="connsiteX17" fmla="*/ 2277207 w 10627574"/>
              <a:gd name="connsiteY17" fmla="*/ 2400300 h 4317023"/>
              <a:gd name="connsiteX18" fmla="*/ 2558561 w 10627574"/>
              <a:gd name="connsiteY18" fmla="*/ 2584939 h 4317023"/>
              <a:gd name="connsiteX19" fmla="*/ 2822330 w 10627574"/>
              <a:gd name="connsiteY19" fmla="*/ 2769577 h 4317023"/>
              <a:gd name="connsiteX20" fmla="*/ 3033346 w 10627574"/>
              <a:gd name="connsiteY20" fmla="*/ 2857500 h 4317023"/>
              <a:gd name="connsiteX21" fmla="*/ 3253154 w 10627574"/>
              <a:gd name="connsiteY21" fmla="*/ 2954216 h 4317023"/>
              <a:gd name="connsiteX22" fmla="*/ 3367454 w 10627574"/>
              <a:gd name="connsiteY22" fmla="*/ 2998177 h 4317023"/>
              <a:gd name="connsiteX23" fmla="*/ 3604846 w 10627574"/>
              <a:gd name="connsiteY23" fmla="*/ 2927839 h 4317023"/>
              <a:gd name="connsiteX24" fmla="*/ 3930161 w 10627574"/>
              <a:gd name="connsiteY24" fmla="*/ 2734408 h 4317023"/>
              <a:gd name="connsiteX25" fmla="*/ 4106007 w 10627574"/>
              <a:gd name="connsiteY25" fmla="*/ 2584939 h 4317023"/>
              <a:gd name="connsiteX26" fmla="*/ 4343400 w 10627574"/>
              <a:gd name="connsiteY26" fmla="*/ 2382716 h 4317023"/>
              <a:gd name="connsiteX27" fmla="*/ 4651130 w 10627574"/>
              <a:gd name="connsiteY27" fmla="*/ 2189285 h 4317023"/>
              <a:gd name="connsiteX28" fmla="*/ 4967654 w 10627574"/>
              <a:gd name="connsiteY28" fmla="*/ 2039816 h 4317023"/>
              <a:gd name="connsiteX29" fmla="*/ 5257800 w 10627574"/>
              <a:gd name="connsiteY29" fmla="*/ 1978269 h 4317023"/>
              <a:gd name="connsiteX30" fmla="*/ 5451230 w 10627574"/>
              <a:gd name="connsiteY30" fmla="*/ 1881554 h 4317023"/>
              <a:gd name="connsiteX31" fmla="*/ 5706207 w 10627574"/>
              <a:gd name="connsiteY31" fmla="*/ 1696916 h 4317023"/>
              <a:gd name="connsiteX32" fmla="*/ 5996354 w 10627574"/>
              <a:gd name="connsiteY32" fmla="*/ 1318846 h 4317023"/>
              <a:gd name="connsiteX33" fmla="*/ 6145823 w 10627574"/>
              <a:gd name="connsiteY33" fmla="*/ 1055077 h 4317023"/>
              <a:gd name="connsiteX34" fmla="*/ 6268915 w 10627574"/>
              <a:gd name="connsiteY34" fmla="*/ 852854 h 4317023"/>
              <a:gd name="connsiteX35" fmla="*/ 6462346 w 10627574"/>
              <a:gd name="connsiteY35" fmla="*/ 659423 h 4317023"/>
              <a:gd name="connsiteX36" fmla="*/ 6603023 w 10627574"/>
              <a:gd name="connsiteY36" fmla="*/ 474785 h 4317023"/>
              <a:gd name="connsiteX37" fmla="*/ 6752492 w 10627574"/>
              <a:gd name="connsiteY37" fmla="*/ 439616 h 4317023"/>
              <a:gd name="connsiteX38" fmla="*/ 6919546 w 10627574"/>
              <a:gd name="connsiteY38" fmla="*/ 448408 h 4317023"/>
              <a:gd name="connsiteX39" fmla="*/ 7376746 w 10627574"/>
              <a:gd name="connsiteY39" fmla="*/ 448408 h 4317023"/>
              <a:gd name="connsiteX40" fmla="*/ 7754815 w 10627574"/>
              <a:gd name="connsiteY40" fmla="*/ 422031 h 4317023"/>
              <a:gd name="connsiteX41" fmla="*/ 7983415 w 10627574"/>
              <a:gd name="connsiteY41" fmla="*/ 325316 h 4317023"/>
              <a:gd name="connsiteX42" fmla="*/ 8097715 w 10627574"/>
              <a:gd name="connsiteY42" fmla="*/ 307731 h 4317023"/>
              <a:gd name="connsiteX43" fmla="*/ 8405446 w 10627574"/>
              <a:gd name="connsiteY43" fmla="*/ 202223 h 4317023"/>
              <a:gd name="connsiteX44" fmla="*/ 8757138 w 10627574"/>
              <a:gd name="connsiteY44" fmla="*/ 131885 h 4317023"/>
              <a:gd name="connsiteX45" fmla="*/ 9003323 w 10627574"/>
              <a:gd name="connsiteY45" fmla="*/ 105508 h 4317023"/>
              <a:gd name="connsiteX46" fmla="*/ 10627574 w 10627574"/>
              <a:gd name="connsiteY46" fmla="*/ 149469 h 4317023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54815 w 10627574"/>
              <a:gd name="connsiteY40" fmla="*/ 422031 h 4387362"/>
              <a:gd name="connsiteX41" fmla="*/ 7983415 w 10627574"/>
              <a:gd name="connsiteY41" fmla="*/ 325316 h 4387362"/>
              <a:gd name="connsiteX42" fmla="*/ 8097715 w 10627574"/>
              <a:gd name="connsiteY42" fmla="*/ 307731 h 4387362"/>
              <a:gd name="connsiteX43" fmla="*/ 8405446 w 10627574"/>
              <a:gd name="connsiteY43" fmla="*/ 202223 h 4387362"/>
              <a:gd name="connsiteX44" fmla="*/ 8757138 w 10627574"/>
              <a:gd name="connsiteY44" fmla="*/ 131885 h 4387362"/>
              <a:gd name="connsiteX45" fmla="*/ 9003323 w 10627574"/>
              <a:gd name="connsiteY45" fmla="*/ 105508 h 4387362"/>
              <a:gd name="connsiteX46" fmla="*/ 10627574 w 10627574"/>
              <a:gd name="connsiteY46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54815 w 10627574"/>
              <a:gd name="connsiteY40" fmla="*/ 422031 h 4387362"/>
              <a:gd name="connsiteX41" fmla="*/ 8116687 w 10627574"/>
              <a:gd name="connsiteY41" fmla="*/ 764931 h 4387362"/>
              <a:gd name="connsiteX42" fmla="*/ 8097715 w 10627574"/>
              <a:gd name="connsiteY42" fmla="*/ 307731 h 4387362"/>
              <a:gd name="connsiteX43" fmla="*/ 8405446 w 10627574"/>
              <a:gd name="connsiteY43" fmla="*/ 202223 h 4387362"/>
              <a:gd name="connsiteX44" fmla="*/ 8757138 w 10627574"/>
              <a:gd name="connsiteY44" fmla="*/ 131885 h 4387362"/>
              <a:gd name="connsiteX45" fmla="*/ 9003323 w 10627574"/>
              <a:gd name="connsiteY45" fmla="*/ 105508 h 4387362"/>
              <a:gd name="connsiteX46" fmla="*/ 10627574 w 10627574"/>
              <a:gd name="connsiteY46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54815 w 10627574"/>
              <a:gd name="connsiteY40" fmla="*/ 422031 h 4387362"/>
              <a:gd name="connsiteX41" fmla="*/ 8116687 w 10627574"/>
              <a:gd name="connsiteY41" fmla="*/ 764931 h 4387362"/>
              <a:gd name="connsiteX42" fmla="*/ 8097715 w 10627574"/>
              <a:gd name="connsiteY42" fmla="*/ 307731 h 4387362"/>
              <a:gd name="connsiteX43" fmla="*/ 8447383 w 10627574"/>
              <a:gd name="connsiteY43" fmla="*/ 852853 h 4387362"/>
              <a:gd name="connsiteX44" fmla="*/ 8405446 w 10627574"/>
              <a:gd name="connsiteY44" fmla="*/ 202223 h 4387362"/>
              <a:gd name="connsiteX45" fmla="*/ 8757138 w 10627574"/>
              <a:gd name="connsiteY45" fmla="*/ 131885 h 4387362"/>
              <a:gd name="connsiteX46" fmla="*/ 9003323 w 10627574"/>
              <a:gd name="connsiteY46" fmla="*/ 105508 h 4387362"/>
              <a:gd name="connsiteX47" fmla="*/ 10627574 w 10627574"/>
              <a:gd name="connsiteY47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54815 w 10627574"/>
              <a:gd name="connsiteY40" fmla="*/ 422031 h 4387362"/>
              <a:gd name="connsiteX41" fmla="*/ 8116687 w 10627574"/>
              <a:gd name="connsiteY41" fmla="*/ 764931 h 4387362"/>
              <a:gd name="connsiteX42" fmla="*/ 8292498 w 10627574"/>
              <a:gd name="connsiteY42" fmla="*/ 817685 h 4387362"/>
              <a:gd name="connsiteX43" fmla="*/ 8447383 w 10627574"/>
              <a:gd name="connsiteY43" fmla="*/ 852853 h 4387362"/>
              <a:gd name="connsiteX44" fmla="*/ 8405446 w 10627574"/>
              <a:gd name="connsiteY44" fmla="*/ 202223 h 4387362"/>
              <a:gd name="connsiteX45" fmla="*/ 8757138 w 10627574"/>
              <a:gd name="connsiteY45" fmla="*/ 131885 h 4387362"/>
              <a:gd name="connsiteX46" fmla="*/ 9003323 w 10627574"/>
              <a:gd name="connsiteY46" fmla="*/ 105508 h 4387362"/>
              <a:gd name="connsiteX47" fmla="*/ 10627574 w 10627574"/>
              <a:gd name="connsiteY47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95822 w 10627574"/>
              <a:gd name="connsiteY40" fmla="*/ 641839 h 4387362"/>
              <a:gd name="connsiteX41" fmla="*/ 8116687 w 10627574"/>
              <a:gd name="connsiteY41" fmla="*/ 764931 h 4387362"/>
              <a:gd name="connsiteX42" fmla="*/ 8292498 w 10627574"/>
              <a:gd name="connsiteY42" fmla="*/ 817685 h 4387362"/>
              <a:gd name="connsiteX43" fmla="*/ 8447383 w 10627574"/>
              <a:gd name="connsiteY43" fmla="*/ 852853 h 4387362"/>
              <a:gd name="connsiteX44" fmla="*/ 8405446 w 10627574"/>
              <a:gd name="connsiteY44" fmla="*/ 202223 h 4387362"/>
              <a:gd name="connsiteX45" fmla="*/ 8757138 w 10627574"/>
              <a:gd name="connsiteY45" fmla="*/ 131885 h 4387362"/>
              <a:gd name="connsiteX46" fmla="*/ 9003323 w 10627574"/>
              <a:gd name="connsiteY46" fmla="*/ 105508 h 4387362"/>
              <a:gd name="connsiteX47" fmla="*/ 10627574 w 10627574"/>
              <a:gd name="connsiteY47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95822 w 10627574"/>
              <a:gd name="connsiteY40" fmla="*/ 641839 h 4387362"/>
              <a:gd name="connsiteX41" fmla="*/ 8116687 w 10627574"/>
              <a:gd name="connsiteY41" fmla="*/ 764931 h 4387362"/>
              <a:gd name="connsiteX42" fmla="*/ 8292498 w 10627574"/>
              <a:gd name="connsiteY42" fmla="*/ 817685 h 4387362"/>
              <a:gd name="connsiteX43" fmla="*/ 8447383 w 10627574"/>
              <a:gd name="connsiteY43" fmla="*/ 852853 h 4387362"/>
              <a:gd name="connsiteX44" fmla="*/ 8784758 w 10627574"/>
              <a:gd name="connsiteY44" fmla="*/ 905608 h 4387362"/>
              <a:gd name="connsiteX45" fmla="*/ 8757138 w 10627574"/>
              <a:gd name="connsiteY45" fmla="*/ 131885 h 4387362"/>
              <a:gd name="connsiteX46" fmla="*/ 9003323 w 10627574"/>
              <a:gd name="connsiteY46" fmla="*/ 105508 h 4387362"/>
              <a:gd name="connsiteX47" fmla="*/ 10627574 w 10627574"/>
              <a:gd name="connsiteY47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95822 w 10627574"/>
              <a:gd name="connsiteY40" fmla="*/ 641839 h 4387362"/>
              <a:gd name="connsiteX41" fmla="*/ 8116687 w 10627574"/>
              <a:gd name="connsiteY41" fmla="*/ 764931 h 4387362"/>
              <a:gd name="connsiteX42" fmla="*/ 8292498 w 10627574"/>
              <a:gd name="connsiteY42" fmla="*/ 817685 h 4387362"/>
              <a:gd name="connsiteX43" fmla="*/ 8447383 w 10627574"/>
              <a:gd name="connsiteY43" fmla="*/ 852853 h 4387362"/>
              <a:gd name="connsiteX44" fmla="*/ 8784758 w 10627574"/>
              <a:gd name="connsiteY44" fmla="*/ 905608 h 4387362"/>
              <a:gd name="connsiteX45" fmla="*/ 9113744 w 10627574"/>
              <a:gd name="connsiteY45" fmla="*/ 800100 h 4387362"/>
              <a:gd name="connsiteX46" fmla="*/ 8757138 w 10627574"/>
              <a:gd name="connsiteY46" fmla="*/ 131885 h 4387362"/>
              <a:gd name="connsiteX47" fmla="*/ 9003323 w 10627574"/>
              <a:gd name="connsiteY47" fmla="*/ 105508 h 4387362"/>
              <a:gd name="connsiteX48" fmla="*/ 10627574 w 10627574"/>
              <a:gd name="connsiteY48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95822 w 10627574"/>
              <a:gd name="connsiteY40" fmla="*/ 641839 h 4387362"/>
              <a:gd name="connsiteX41" fmla="*/ 8116687 w 10627574"/>
              <a:gd name="connsiteY41" fmla="*/ 764931 h 4387362"/>
              <a:gd name="connsiteX42" fmla="*/ 8292498 w 10627574"/>
              <a:gd name="connsiteY42" fmla="*/ 817685 h 4387362"/>
              <a:gd name="connsiteX43" fmla="*/ 8447383 w 10627574"/>
              <a:gd name="connsiteY43" fmla="*/ 852853 h 4387362"/>
              <a:gd name="connsiteX44" fmla="*/ 8784758 w 10627574"/>
              <a:gd name="connsiteY44" fmla="*/ 905608 h 4387362"/>
              <a:gd name="connsiteX45" fmla="*/ 9267518 w 10627574"/>
              <a:gd name="connsiteY45" fmla="*/ 1019908 h 4387362"/>
              <a:gd name="connsiteX46" fmla="*/ 8757138 w 10627574"/>
              <a:gd name="connsiteY46" fmla="*/ 131885 h 4387362"/>
              <a:gd name="connsiteX47" fmla="*/ 9003323 w 10627574"/>
              <a:gd name="connsiteY47" fmla="*/ 105508 h 4387362"/>
              <a:gd name="connsiteX48" fmla="*/ 10627574 w 10627574"/>
              <a:gd name="connsiteY48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95822 w 10627574"/>
              <a:gd name="connsiteY40" fmla="*/ 641839 h 4387362"/>
              <a:gd name="connsiteX41" fmla="*/ 8116687 w 10627574"/>
              <a:gd name="connsiteY41" fmla="*/ 764931 h 4387362"/>
              <a:gd name="connsiteX42" fmla="*/ 8292498 w 10627574"/>
              <a:gd name="connsiteY42" fmla="*/ 817685 h 4387362"/>
              <a:gd name="connsiteX43" fmla="*/ 8447383 w 10627574"/>
              <a:gd name="connsiteY43" fmla="*/ 852853 h 4387362"/>
              <a:gd name="connsiteX44" fmla="*/ 8784758 w 10627574"/>
              <a:gd name="connsiteY44" fmla="*/ 905608 h 4387362"/>
              <a:gd name="connsiteX45" fmla="*/ 9267518 w 10627574"/>
              <a:gd name="connsiteY45" fmla="*/ 1019908 h 4387362"/>
              <a:gd name="connsiteX46" fmla="*/ 9618279 w 10627574"/>
              <a:gd name="connsiteY46" fmla="*/ 949570 h 4387362"/>
              <a:gd name="connsiteX47" fmla="*/ 9003323 w 10627574"/>
              <a:gd name="connsiteY47" fmla="*/ 105508 h 4387362"/>
              <a:gd name="connsiteX48" fmla="*/ 10627574 w 10627574"/>
              <a:gd name="connsiteY48" fmla="*/ 149469 h 4387362"/>
              <a:gd name="connsiteX0" fmla="*/ 10608531 w 10627574"/>
              <a:gd name="connsiteY0" fmla="*/ 4387362 h 4387362"/>
              <a:gd name="connsiteX1" fmla="*/ 17584 w 10627574"/>
              <a:gd name="connsiteY1" fmla="*/ 4308231 h 4387362"/>
              <a:gd name="connsiteX2" fmla="*/ 0 w 10627574"/>
              <a:gd name="connsiteY2" fmla="*/ 8792 h 4387362"/>
              <a:gd name="connsiteX3" fmla="*/ 386861 w 10627574"/>
              <a:gd name="connsiteY3" fmla="*/ 0 h 4387362"/>
              <a:gd name="connsiteX4" fmla="*/ 677007 w 10627574"/>
              <a:gd name="connsiteY4" fmla="*/ 52754 h 4387362"/>
              <a:gd name="connsiteX5" fmla="*/ 861646 w 10627574"/>
              <a:gd name="connsiteY5" fmla="*/ 167054 h 4387362"/>
              <a:gd name="connsiteX6" fmla="*/ 958361 w 10627574"/>
              <a:gd name="connsiteY6" fmla="*/ 325316 h 4387362"/>
              <a:gd name="connsiteX7" fmla="*/ 1081454 w 10627574"/>
              <a:gd name="connsiteY7" fmla="*/ 422031 h 4387362"/>
              <a:gd name="connsiteX8" fmla="*/ 1485900 w 10627574"/>
              <a:gd name="connsiteY8" fmla="*/ 422031 h 4387362"/>
              <a:gd name="connsiteX9" fmla="*/ 1529861 w 10627574"/>
              <a:gd name="connsiteY9" fmla="*/ 439616 h 4387362"/>
              <a:gd name="connsiteX10" fmla="*/ 1591407 w 10627574"/>
              <a:gd name="connsiteY10" fmla="*/ 553916 h 4387362"/>
              <a:gd name="connsiteX11" fmla="*/ 1635369 w 10627574"/>
              <a:gd name="connsiteY11" fmla="*/ 720969 h 4387362"/>
              <a:gd name="connsiteX12" fmla="*/ 1688123 w 10627574"/>
              <a:gd name="connsiteY12" fmla="*/ 949569 h 4387362"/>
              <a:gd name="connsiteX13" fmla="*/ 1776046 w 10627574"/>
              <a:gd name="connsiteY13" fmla="*/ 1195754 h 4387362"/>
              <a:gd name="connsiteX14" fmla="*/ 1837592 w 10627574"/>
              <a:gd name="connsiteY14" fmla="*/ 1283677 h 4387362"/>
              <a:gd name="connsiteX15" fmla="*/ 2013438 w 10627574"/>
              <a:gd name="connsiteY15" fmla="*/ 1784839 h 4387362"/>
              <a:gd name="connsiteX16" fmla="*/ 2101361 w 10627574"/>
              <a:gd name="connsiteY16" fmla="*/ 2101362 h 4387362"/>
              <a:gd name="connsiteX17" fmla="*/ 2277207 w 10627574"/>
              <a:gd name="connsiteY17" fmla="*/ 2400300 h 4387362"/>
              <a:gd name="connsiteX18" fmla="*/ 2558561 w 10627574"/>
              <a:gd name="connsiteY18" fmla="*/ 2584939 h 4387362"/>
              <a:gd name="connsiteX19" fmla="*/ 2822330 w 10627574"/>
              <a:gd name="connsiteY19" fmla="*/ 2769577 h 4387362"/>
              <a:gd name="connsiteX20" fmla="*/ 3033346 w 10627574"/>
              <a:gd name="connsiteY20" fmla="*/ 2857500 h 4387362"/>
              <a:gd name="connsiteX21" fmla="*/ 3253154 w 10627574"/>
              <a:gd name="connsiteY21" fmla="*/ 2954216 h 4387362"/>
              <a:gd name="connsiteX22" fmla="*/ 3367454 w 10627574"/>
              <a:gd name="connsiteY22" fmla="*/ 2998177 h 4387362"/>
              <a:gd name="connsiteX23" fmla="*/ 3604846 w 10627574"/>
              <a:gd name="connsiteY23" fmla="*/ 2927839 h 4387362"/>
              <a:gd name="connsiteX24" fmla="*/ 3930161 w 10627574"/>
              <a:gd name="connsiteY24" fmla="*/ 2734408 h 4387362"/>
              <a:gd name="connsiteX25" fmla="*/ 4106007 w 10627574"/>
              <a:gd name="connsiteY25" fmla="*/ 2584939 h 4387362"/>
              <a:gd name="connsiteX26" fmla="*/ 4343400 w 10627574"/>
              <a:gd name="connsiteY26" fmla="*/ 2382716 h 4387362"/>
              <a:gd name="connsiteX27" fmla="*/ 4651130 w 10627574"/>
              <a:gd name="connsiteY27" fmla="*/ 2189285 h 4387362"/>
              <a:gd name="connsiteX28" fmla="*/ 4967654 w 10627574"/>
              <a:gd name="connsiteY28" fmla="*/ 2039816 h 4387362"/>
              <a:gd name="connsiteX29" fmla="*/ 5257800 w 10627574"/>
              <a:gd name="connsiteY29" fmla="*/ 1978269 h 4387362"/>
              <a:gd name="connsiteX30" fmla="*/ 5451230 w 10627574"/>
              <a:gd name="connsiteY30" fmla="*/ 1881554 h 4387362"/>
              <a:gd name="connsiteX31" fmla="*/ 5706207 w 10627574"/>
              <a:gd name="connsiteY31" fmla="*/ 1696916 h 4387362"/>
              <a:gd name="connsiteX32" fmla="*/ 5996354 w 10627574"/>
              <a:gd name="connsiteY32" fmla="*/ 1318846 h 4387362"/>
              <a:gd name="connsiteX33" fmla="*/ 6145823 w 10627574"/>
              <a:gd name="connsiteY33" fmla="*/ 1055077 h 4387362"/>
              <a:gd name="connsiteX34" fmla="*/ 6268915 w 10627574"/>
              <a:gd name="connsiteY34" fmla="*/ 852854 h 4387362"/>
              <a:gd name="connsiteX35" fmla="*/ 6462346 w 10627574"/>
              <a:gd name="connsiteY35" fmla="*/ 659423 h 4387362"/>
              <a:gd name="connsiteX36" fmla="*/ 6603023 w 10627574"/>
              <a:gd name="connsiteY36" fmla="*/ 474785 h 4387362"/>
              <a:gd name="connsiteX37" fmla="*/ 6752492 w 10627574"/>
              <a:gd name="connsiteY37" fmla="*/ 439616 h 4387362"/>
              <a:gd name="connsiteX38" fmla="*/ 6919546 w 10627574"/>
              <a:gd name="connsiteY38" fmla="*/ 448408 h 4387362"/>
              <a:gd name="connsiteX39" fmla="*/ 7376746 w 10627574"/>
              <a:gd name="connsiteY39" fmla="*/ 448408 h 4387362"/>
              <a:gd name="connsiteX40" fmla="*/ 7795822 w 10627574"/>
              <a:gd name="connsiteY40" fmla="*/ 641839 h 4387362"/>
              <a:gd name="connsiteX41" fmla="*/ 8116687 w 10627574"/>
              <a:gd name="connsiteY41" fmla="*/ 764931 h 4387362"/>
              <a:gd name="connsiteX42" fmla="*/ 8292498 w 10627574"/>
              <a:gd name="connsiteY42" fmla="*/ 817685 h 4387362"/>
              <a:gd name="connsiteX43" fmla="*/ 8447383 w 10627574"/>
              <a:gd name="connsiteY43" fmla="*/ 852853 h 4387362"/>
              <a:gd name="connsiteX44" fmla="*/ 8784758 w 10627574"/>
              <a:gd name="connsiteY44" fmla="*/ 905608 h 4387362"/>
              <a:gd name="connsiteX45" fmla="*/ 9267518 w 10627574"/>
              <a:gd name="connsiteY45" fmla="*/ 1019908 h 4387362"/>
              <a:gd name="connsiteX46" fmla="*/ 9618279 w 10627574"/>
              <a:gd name="connsiteY46" fmla="*/ 949570 h 4387362"/>
              <a:gd name="connsiteX47" fmla="*/ 9956728 w 10627574"/>
              <a:gd name="connsiteY47" fmla="*/ 1125416 h 4387362"/>
              <a:gd name="connsiteX48" fmla="*/ 10627574 w 10627574"/>
              <a:gd name="connsiteY48" fmla="*/ 149469 h 4387362"/>
              <a:gd name="connsiteX0" fmla="*/ 10608531 w 10608531"/>
              <a:gd name="connsiteY0" fmla="*/ 4387362 h 4387362"/>
              <a:gd name="connsiteX1" fmla="*/ 17584 w 10608531"/>
              <a:gd name="connsiteY1" fmla="*/ 4308231 h 4387362"/>
              <a:gd name="connsiteX2" fmla="*/ 0 w 10608531"/>
              <a:gd name="connsiteY2" fmla="*/ 8792 h 4387362"/>
              <a:gd name="connsiteX3" fmla="*/ 386861 w 10608531"/>
              <a:gd name="connsiteY3" fmla="*/ 0 h 4387362"/>
              <a:gd name="connsiteX4" fmla="*/ 677007 w 10608531"/>
              <a:gd name="connsiteY4" fmla="*/ 52754 h 4387362"/>
              <a:gd name="connsiteX5" fmla="*/ 861646 w 10608531"/>
              <a:gd name="connsiteY5" fmla="*/ 167054 h 4387362"/>
              <a:gd name="connsiteX6" fmla="*/ 958361 w 10608531"/>
              <a:gd name="connsiteY6" fmla="*/ 325316 h 4387362"/>
              <a:gd name="connsiteX7" fmla="*/ 1081454 w 10608531"/>
              <a:gd name="connsiteY7" fmla="*/ 422031 h 4387362"/>
              <a:gd name="connsiteX8" fmla="*/ 1485900 w 10608531"/>
              <a:gd name="connsiteY8" fmla="*/ 422031 h 4387362"/>
              <a:gd name="connsiteX9" fmla="*/ 1529861 w 10608531"/>
              <a:gd name="connsiteY9" fmla="*/ 439616 h 4387362"/>
              <a:gd name="connsiteX10" fmla="*/ 1591407 w 10608531"/>
              <a:gd name="connsiteY10" fmla="*/ 553916 h 4387362"/>
              <a:gd name="connsiteX11" fmla="*/ 1635369 w 10608531"/>
              <a:gd name="connsiteY11" fmla="*/ 720969 h 4387362"/>
              <a:gd name="connsiteX12" fmla="*/ 1688123 w 10608531"/>
              <a:gd name="connsiteY12" fmla="*/ 949569 h 4387362"/>
              <a:gd name="connsiteX13" fmla="*/ 1776046 w 10608531"/>
              <a:gd name="connsiteY13" fmla="*/ 1195754 h 4387362"/>
              <a:gd name="connsiteX14" fmla="*/ 1837592 w 10608531"/>
              <a:gd name="connsiteY14" fmla="*/ 1283677 h 4387362"/>
              <a:gd name="connsiteX15" fmla="*/ 2013438 w 10608531"/>
              <a:gd name="connsiteY15" fmla="*/ 1784839 h 4387362"/>
              <a:gd name="connsiteX16" fmla="*/ 2101361 w 10608531"/>
              <a:gd name="connsiteY16" fmla="*/ 2101362 h 4387362"/>
              <a:gd name="connsiteX17" fmla="*/ 2277207 w 10608531"/>
              <a:gd name="connsiteY17" fmla="*/ 2400300 h 4387362"/>
              <a:gd name="connsiteX18" fmla="*/ 2558561 w 10608531"/>
              <a:gd name="connsiteY18" fmla="*/ 2584939 h 4387362"/>
              <a:gd name="connsiteX19" fmla="*/ 2822330 w 10608531"/>
              <a:gd name="connsiteY19" fmla="*/ 2769577 h 4387362"/>
              <a:gd name="connsiteX20" fmla="*/ 3033346 w 10608531"/>
              <a:gd name="connsiteY20" fmla="*/ 2857500 h 4387362"/>
              <a:gd name="connsiteX21" fmla="*/ 3253154 w 10608531"/>
              <a:gd name="connsiteY21" fmla="*/ 2954216 h 4387362"/>
              <a:gd name="connsiteX22" fmla="*/ 3367454 w 10608531"/>
              <a:gd name="connsiteY22" fmla="*/ 2998177 h 4387362"/>
              <a:gd name="connsiteX23" fmla="*/ 3604846 w 10608531"/>
              <a:gd name="connsiteY23" fmla="*/ 2927839 h 4387362"/>
              <a:gd name="connsiteX24" fmla="*/ 3930161 w 10608531"/>
              <a:gd name="connsiteY24" fmla="*/ 2734408 h 4387362"/>
              <a:gd name="connsiteX25" fmla="*/ 4106007 w 10608531"/>
              <a:gd name="connsiteY25" fmla="*/ 2584939 h 4387362"/>
              <a:gd name="connsiteX26" fmla="*/ 4343400 w 10608531"/>
              <a:gd name="connsiteY26" fmla="*/ 2382716 h 4387362"/>
              <a:gd name="connsiteX27" fmla="*/ 4651130 w 10608531"/>
              <a:gd name="connsiteY27" fmla="*/ 2189285 h 4387362"/>
              <a:gd name="connsiteX28" fmla="*/ 4967654 w 10608531"/>
              <a:gd name="connsiteY28" fmla="*/ 2039816 h 4387362"/>
              <a:gd name="connsiteX29" fmla="*/ 5257800 w 10608531"/>
              <a:gd name="connsiteY29" fmla="*/ 1978269 h 4387362"/>
              <a:gd name="connsiteX30" fmla="*/ 5451230 w 10608531"/>
              <a:gd name="connsiteY30" fmla="*/ 1881554 h 4387362"/>
              <a:gd name="connsiteX31" fmla="*/ 5706207 w 10608531"/>
              <a:gd name="connsiteY31" fmla="*/ 1696916 h 4387362"/>
              <a:gd name="connsiteX32" fmla="*/ 5996354 w 10608531"/>
              <a:gd name="connsiteY32" fmla="*/ 1318846 h 4387362"/>
              <a:gd name="connsiteX33" fmla="*/ 6145823 w 10608531"/>
              <a:gd name="connsiteY33" fmla="*/ 1055077 h 4387362"/>
              <a:gd name="connsiteX34" fmla="*/ 6268915 w 10608531"/>
              <a:gd name="connsiteY34" fmla="*/ 852854 h 4387362"/>
              <a:gd name="connsiteX35" fmla="*/ 6462346 w 10608531"/>
              <a:gd name="connsiteY35" fmla="*/ 659423 h 4387362"/>
              <a:gd name="connsiteX36" fmla="*/ 6603023 w 10608531"/>
              <a:gd name="connsiteY36" fmla="*/ 474785 h 4387362"/>
              <a:gd name="connsiteX37" fmla="*/ 6752492 w 10608531"/>
              <a:gd name="connsiteY37" fmla="*/ 439616 h 4387362"/>
              <a:gd name="connsiteX38" fmla="*/ 6919546 w 10608531"/>
              <a:gd name="connsiteY38" fmla="*/ 448408 h 4387362"/>
              <a:gd name="connsiteX39" fmla="*/ 7376746 w 10608531"/>
              <a:gd name="connsiteY39" fmla="*/ 448408 h 4387362"/>
              <a:gd name="connsiteX40" fmla="*/ 7795822 w 10608531"/>
              <a:gd name="connsiteY40" fmla="*/ 641839 h 4387362"/>
              <a:gd name="connsiteX41" fmla="*/ 8116687 w 10608531"/>
              <a:gd name="connsiteY41" fmla="*/ 764931 h 4387362"/>
              <a:gd name="connsiteX42" fmla="*/ 8292498 w 10608531"/>
              <a:gd name="connsiteY42" fmla="*/ 817685 h 4387362"/>
              <a:gd name="connsiteX43" fmla="*/ 8447383 w 10608531"/>
              <a:gd name="connsiteY43" fmla="*/ 852853 h 4387362"/>
              <a:gd name="connsiteX44" fmla="*/ 8784758 w 10608531"/>
              <a:gd name="connsiteY44" fmla="*/ 905608 h 4387362"/>
              <a:gd name="connsiteX45" fmla="*/ 9267518 w 10608531"/>
              <a:gd name="connsiteY45" fmla="*/ 1019908 h 4387362"/>
              <a:gd name="connsiteX46" fmla="*/ 9618279 w 10608531"/>
              <a:gd name="connsiteY46" fmla="*/ 949570 h 4387362"/>
              <a:gd name="connsiteX47" fmla="*/ 9956728 w 10608531"/>
              <a:gd name="connsiteY47" fmla="*/ 1125416 h 4387362"/>
              <a:gd name="connsiteX48" fmla="*/ 10514805 w 10608531"/>
              <a:gd name="connsiteY48" fmla="*/ 1195754 h 4387362"/>
              <a:gd name="connsiteX0" fmla="*/ 10608531 w 10658330"/>
              <a:gd name="connsiteY0" fmla="*/ 4387362 h 4387362"/>
              <a:gd name="connsiteX1" fmla="*/ 17584 w 10658330"/>
              <a:gd name="connsiteY1" fmla="*/ 4308231 h 4387362"/>
              <a:gd name="connsiteX2" fmla="*/ 0 w 10658330"/>
              <a:gd name="connsiteY2" fmla="*/ 8792 h 4387362"/>
              <a:gd name="connsiteX3" fmla="*/ 386861 w 10658330"/>
              <a:gd name="connsiteY3" fmla="*/ 0 h 4387362"/>
              <a:gd name="connsiteX4" fmla="*/ 677007 w 10658330"/>
              <a:gd name="connsiteY4" fmla="*/ 52754 h 4387362"/>
              <a:gd name="connsiteX5" fmla="*/ 861646 w 10658330"/>
              <a:gd name="connsiteY5" fmla="*/ 167054 h 4387362"/>
              <a:gd name="connsiteX6" fmla="*/ 958361 w 10658330"/>
              <a:gd name="connsiteY6" fmla="*/ 325316 h 4387362"/>
              <a:gd name="connsiteX7" fmla="*/ 1081454 w 10658330"/>
              <a:gd name="connsiteY7" fmla="*/ 422031 h 4387362"/>
              <a:gd name="connsiteX8" fmla="*/ 1485900 w 10658330"/>
              <a:gd name="connsiteY8" fmla="*/ 422031 h 4387362"/>
              <a:gd name="connsiteX9" fmla="*/ 1529861 w 10658330"/>
              <a:gd name="connsiteY9" fmla="*/ 439616 h 4387362"/>
              <a:gd name="connsiteX10" fmla="*/ 1591407 w 10658330"/>
              <a:gd name="connsiteY10" fmla="*/ 553916 h 4387362"/>
              <a:gd name="connsiteX11" fmla="*/ 1635369 w 10658330"/>
              <a:gd name="connsiteY11" fmla="*/ 720969 h 4387362"/>
              <a:gd name="connsiteX12" fmla="*/ 1688123 w 10658330"/>
              <a:gd name="connsiteY12" fmla="*/ 949569 h 4387362"/>
              <a:gd name="connsiteX13" fmla="*/ 1776046 w 10658330"/>
              <a:gd name="connsiteY13" fmla="*/ 1195754 h 4387362"/>
              <a:gd name="connsiteX14" fmla="*/ 1837592 w 10658330"/>
              <a:gd name="connsiteY14" fmla="*/ 1283677 h 4387362"/>
              <a:gd name="connsiteX15" fmla="*/ 2013438 w 10658330"/>
              <a:gd name="connsiteY15" fmla="*/ 1784839 h 4387362"/>
              <a:gd name="connsiteX16" fmla="*/ 2101361 w 10658330"/>
              <a:gd name="connsiteY16" fmla="*/ 2101362 h 4387362"/>
              <a:gd name="connsiteX17" fmla="*/ 2277207 w 10658330"/>
              <a:gd name="connsiteY17" fmla="*/ 2400300 h 4387362"/>
              <a:gd name="connsiteX18" fmla="*/ 2558561 w 10658330"/>
              <a:gd name="connsiteY18" fmla="*/ 2584939 h 4387362"/>
              <a:gd name="connsiteX19" fmla="*/ 2822330 w 10658330"/>
              <a:gd name="connsiteY19" fmla="*/ 2769577 h 4387362"/>
              <a:gd name="connsiteX20" fmla="*/ 3033346 w 10658330"/>
              <a:gd name="connsiteY20" fmla="*/ 2857500 h 4387362"/>
              <a:gd name="connsiteX21" fmla="*/ 3253154 w 10658330"/>
              <a:gd name="connsiteY21" fmla="*/ 2954216 h 4387362"/>
              <a:gd name="connsiteX22" fmla="*/ 3367454 w 10658330"/>
              <a:gd name="connsiteY22" fmla="*/ 2998177 h 4387362"/>
              <a:gd name="connsiteX23" fmla="*/ 3604846 w 10658330"/>
              <a:gd name="connsiteY23" fmla="*/ 2927839 h 4387362"/>
              <a:gd name="connsiteX24" fmla="*/ 3930161 w 10658330"/>
              <a:gd name="connsiteY24" fmla="*/ 2734408 h 4387362"/>
              <a:gd name="connsiteX25" fmla="*/ 4106007 w 10658330"/>
              <a:gd name="connsiteY25" fmla="*/ 2584939 h 4387362"/>
              <a:gd name="connsiteX26" fmla="*/ 4343400 w 10658330"/>
              <a:gd name="connsiteY26" fmla="*/ 2382716 h 4387362"/>
              <a:gd name="connsiteX27" fmla="*/ 4651130 w 10658330"/>
              <a:gd name="connsiteY27" fmla="*/ 2189285 h 4387362"/>
              <a:gd name="connsiteX28" fmla="*/ 4967654 w 10658330"/>
              <a:gd name="connsiteY28" fmla="*/ 2039816 h 4387362"/>
              <a:gd name="connsiteX29" fmla="*/ 5257800 w 10658330"/>
              <a:gd name="connsiteY29" fmla="*/ 1978269 h 4387362"/>
              <a:gd name="connsiteX30" fmla="*/ 5451230 w 10658330"/>
              <a:gd name="connsiteY30" fmla="*/ 1881554 h 4387362"/>
              <a:gd name="connsiteX31" fmla="*/ 5706207 w 10658330"/>
              <a:gd name="connsiteY31" fmla="*/ 1696916 h 4387362"/>
              <a:gd name="connsiteX32" fmla="*/ 5996354 w 10658330"/>
              <a:gd name="connsiteY32" fmla="*/ 1318846 h 4387362"/>
              <a:gd name="connsiteX33" fmla="*/ 6145823 w 10658330"/>
              <a:gd name="connsiteY33" fmla="*/ 1055077 h 4387362"/>
              <a:gd name="connsiteX34" fmla="*/ 6268915 w 10658330"/>
              <a:gd name="connsiteY34" fmla="*/ 852854 h 4387362"/>
              <a:gd name="connsiteX35" fmla="*/ 6462346 w 10658330"/>
              <a:gd name="connsiteY35" fmla="*/ 659423 h 4387362"/>
              <a:gd name="connsiteX36" fmla="*/ 6603023 w 10658330"/>
              <a:gd name="connsiteY36" fmla="*/ 474785 h 4387362"/>
              <a:gd name="connsiteX37" fmla="*/ 6752492 w 10658330"/>
              <a:gd name="connsiteY37" fmla="*/ 439616 h 4387362"/>
              <a:gd name="connsiteX38" fmla="*/ 6919546 w 10658330"/>
              <a:gd name="connsiteY38" fmla="*/ 448408 h 4387362"/>
              <a:gd name="connsiteX39" fmla="*/ 7376746 w 10658330"/>
              <a:gd name="connsiteY39" fmla="*/ 448408 h 4387362"/>
              <a:gd name="connsiteX40" fmla="*/ 7795822 w 10658330"/>
              <a:gd name="connsiteY40" fmla="*/ 641839 h 4387362"/>
              <a:gd name="connsiteX41" fmla="*/ 8116687 w 10658330"/>
              <a:gd name="connsiteY41" fmla="*/ 764931 h 4387362"/>
              <a:gd name="connsiteX42" fmla="*/ 8292498 w 10658330"/>
              <a:gd name="connsiteY42" fmla="*/ 817685 h 4387362"/>
              <a:gd name="connsiteX43" fmla="*/ 8447383 w 10658330"/>
              <a:gd name="connsiteY43" fmla="*/ 852853 h 4387362"/>
              <a:gd name="connsiteX44" fmla="*/ 8784758 w 10658330"/>
              <a:gd name="connsiteY44" fmla="*/ 905608 h 4387362"/>
              <a:gd name="connsiteX45" fmla="*/ 9267518 w 10658330"/>
              <a:gd name="connsiteY45" fmla="*/ 1019908 h 4387362"/>
              <a:gd name="connsiteX46" fmla="*/ 9618279 w 10658330"/>
              <a:gd name="connsiteY46" fmla="*/ 949570 h 4387362"/>
              <a:gd name="connsiteX47" fmla="*/ 9956728 w 10658330"/>
              <a:gd name="connsiteY47" fmla="*/ 1125416 h 4387362"/>
              <a:gd name="connsiteX48" fmla="*/ 10658330 w 10658330"/>
              <a:gd name="connsiteY48" fmla="*/ 1134207 h 4387362"/>
              <a:gd name="connsiteX0" fmla="*/ 10659790 w 10659790"/>
              <a:gd name="connsiteY0" fmla="*/ 4387362 h 4387362"/>
              <a:gd name="connsiteX1" fmla="*/ 17584 w 10659790"/>
              <a:gd name="connsiteY1" fmla="*/ 4308231 h 4387362"/>
              <a:gd name="connsiteX2" fmla="*/ 0 w 10659790"/>
              <a:gd name="connsiteY2" fmla="*/ 8792 h 4387362"/>
              <a:gd name="connsiteX3" fmla="*/ 386861 w 10659790"/>
              <a:gd name="connsiteY3" fmla="*/ 0 h 4387362"/>
              <a:gd name="connsiteX4" fmla="*/ 677007 w 10659790"/>
              <a:gd name="connsiteY4" fmla="*/ 52754 h 4387362"/>
              <a:gd name="connsiteX5" fmla="*/ 861646 w 10659790"/>
              <a:gd name="connsiteY5" fmla="*/ 167054 h 4387362"/>
              <a:gd name="connsiteX6" fmla="*/ 958361 w 10659790"/>
              <a:gd name="connsiteY6" fmla="*/ 325316 h 4387362"/>
              <a:gd name="connsiteX7" fmla="*/ 1081454 w 10659790"/>
              <a:gd name="connsiteY7" fmla="*/ 422031 h 4387362"/>
              <a:gd name="connsiteX8" fmla="*/ 1485900 w 10659790"/>
              <a:gd name="connsiteY8" fmla="*/ 422031 h 4387362"/>
              <a:gd name="connsiteX9" fmla="*/ 1529861 w 10659790"/>
              <a:gd name="connsiteY9" fmla="*/ 439616 h 4387362"/>
              <a:gd name="connsiteX10" fmla="*/ 1591407 w 10659790"/>
              <a:gd name="connsiteY10" fmla="*/ 553916 h 4387362"/>
              <a:gd name="connsiteX11" fmla="*/ 1635369 w 10659790"/>
              <a:gd name="connsiteY11" fmla="*/ 720969 h 4387362"/>
              <a:gd name="connsiteX12" fmla="*/ 1688123 w 10659790"/>
              <a:gd name="connsiteY12" fmla="*/ 949569 h 4387362"/>
              <a:gd name="connsiteX13" fmla="*/ 1776046 w 10659790"/>
              <a:gd name="connsiteY13" fmla="*/ 1195754 h 4387362"/>
              <a:gd name="connsiteX14" fmla="*/ 1837592 w 10659790"/>
              <a:gd name="connsiteY14" fmla="*/ 1283677 h 4387362"/>
              <a:gd name="connsiteX15" fmla="*/ 2013438 w 10659790"/>
              <a:gd name="connsiteY15" fmla="*/ 1784839 h 4387362"/>
              <a:gd name="connsiteX16" fmla="*/ 2101361 w 10659790"/>
              <a:gd name="connsiteY16" fmla="*/ 2101362 h 4387362"/>
              <a:gd name="connsiteX17" fmla="*/ 2277207 w 10659790"/>
              <a:gd name="connsiteY17" fmla="*/ 2400300 h 4387362"/>
              <a:gd name="connsiteX18" fmla="*/ 2558561 w 10659790"/>
              <a:gd name="connsiteY18" fmla="*/ 2584939 h 4387362"/>
              <a:gd name="connsiteX19" fmla="*/ 2822330 w 10659790"/>
              <a:gd name="connsiteY19" fmla="*/ 2769577 h 4387362"/>
              <a:gd name="connsiteX20" fmla="*/ 3033346 w 10659790"/>
              <a:gd name="connsiteY20" fmla="*/ 2857500 h 4387362"/>
              <a:gd name="connsiteX21" fmla="*/ 3253154 w 10659790"/>
              <a:gd name="connsiteY21" fmla="*/ 2954216 h 4387362"/>
              <a:gd name="connsiteX22" fmla="*/ 3367454 w 10659790"/>
              <a:gd name="connsiteY22" fmla="*/ 2998177 h 4387362"/>
              <a:gd name="connsiteX23" fmla="*/ 3604846 w 10659790"/>
              <a:gd name="connsiteY23" fmla="*/ 2927839 h 4387362"/>
              <a:gd name="connsiteX24" fmla="*/ 3930161 w 10659790"/>
              <a:gd name="connsiteY24" fmla="*/ 2734408 h 4387362"/>
              <a:gd name="connsiteX25" fmla="*/ 4106007 w 10659790"/>
              <a:gd name="connsiteY25" fmla="*/ 2584939 h 4387362"/>
              <a:gd name="connsiteX26" fmla="*/ 4343400 w 10659790"/>
              <a:gd name="connsiteY26" fmla="*/ 2382716 h 4387362"/>
              <a:gd name="connsiteX27" fmla="*/ 4651130 w 10659790"/>
              <a:gd name="connsiteY27" fmla="*/ 2189285 h 4387362"/>
              <a:gd name="connsiteX28" fmla="*/ 4967654 w 10659790"/>
              <a:gd name="connsiteY28" fmla="*/ 2039816 h 4387362"/>
              <a:gd name="connsiteX29" fmla="*/ 5257800 w 10659790"/>
              <a:gd name="connsiteY29" fmla="*/ 1978269 h 4387362"/>
              <a:gd name="connsiteX30" fmla="*/ 5451230 w 10659790"/>
              <a:gd name="connsiteY30" fmla="*/ 1881554 h 4387362"/>
              <a:gd name="connsiteX31" fmla="*/ 5706207 w 10659790"/>
              <a:gd name="connsiteY31" fmla="*/ 1696916 h 4387362"/>
              <a:gd name="connsiteX32" fmla="*/ 5996354 w 10659790"/>
              <a:gd name="connsiteY32" fmla="*/ 1318846 h 4387362"/>
              <a:gd name="connsiteX33" fmla="*/ 6145823 w 10659790"/>
              <a:gd name="connsiteY33" fmla="*/ 1055077 h 4387362"/>
              <a:gd name="connsiteX34" fmla="*/ 6268915 w 10659790"/>
              <a:gd name="connsiteY34" fmla="*/ 852854 h 4387362"/>
              <a:gd name="connsiteX35" fmla="*/ 6462346 w 10659790"/>
              <a:gd name="connsiteY35" fmla="*/ 659423 h 4387362"/>
              <a:gd name="connsiteX36" fmla="*/ 6603023 w 10659790"/>
              <a:gd name="connsiteY36" fmla="*/ 474785 h 4387362"/>
              <a:gd name="connsiteX37" fmla="*/ 6752492 w 10659790"/>
              <a:gd name="connsiteY37" fmla="*/ 439616 h 4387362"/>
              <a:gd name="connsiteX38" fmla="*/ 6919546 w 10659790"/>
              <a:gd name="connsiteY38" fmla="*/ 448408 h 4387362"/>
              <a:gd name="connsiteX39" fmla="*/ 7376746 w 10659790"/>
              <a:gd name="connsiteY39" fmla="*/ 448408 h 4387362"/>
              <a:gd name="connsiteX40" fmla="*/ 7795822 w 10659790"/>
              <a:gd name="connsiteY40" fmla="*/ 641839 h 4387362"/>
              <a:gd name="connsiteX41" fmla="*/ 8116687 w 10659790"/>
              <a:gd name="connsiteY41" fmla="*/ 764931 h 4387362"/>
              <a:gd name="connsiteX42" fmla="*/ 8292498 w 10659790"/>
              <a:gd name="connsiteY42" fmla="*/ 817685 h 4387362"/>
              <a:gd name="connsiteX43" fmla="*/ 8447383 w 10659790"/>
              <a:gd name="connsiteY43" fmla="*/ 852853 h 4387362"/>
              <a:gd name="connsiteX44" fmla="*/ 8784758 w 10659790"/>
              <a:gd name="connsiteY44" fmla="*/ 905608 h 4387362"/>
              <a:gd name="connsiteX45" fmla="*/ 9267518 w 10659790"/>
              <a:gd name="connsiteY45" fmla="*/ 1019908 h 4387362"/>
              <a:gd name="connsiteX46" fmla="*/ 9618279 w 10659790"/>
              <a:gd name="connsiteY46" fmla="*/ 949570 h 4387362"/>
              <a:gd name="connsiteX47" fmla="*/ 9956728 w 10659790"/>
              <a:gd name="connsiteY47" fmla="*/ 1125416 h 4387362"/>
              <a:gd name="connsiteX48" fmla="*/ 10658330 w 10659790"/>
              <a:gd name="connsiteY48" fmla="*/ 1134207 h 4387362"/>
              <a:gd name="connsiteX0" fmla="*/ 10659790 w 10659790"/>
              <a:gd name="connsiteY0" fmla="*/ 4387362 h 4387362"/>
              <a:gd name="connsiteX1" fmla="*/ 17584 w 10659790"/>
              <a:gd name="connsiteY1" fmla="*/ 4308231 h 4387362"/>
              <a:gd name="connsiteX2" fmla="*/ 0 w 10659790"/>
              <a:gd name="connsiteY2" fmla="*/ 8792 h 4387362"/>
              <a:gd name="connsiteX3" fmla="*/ 386861 w 10659790"/>
              <a:gd name="connsiteY3" fmla="*/ 0 h 4387362"/>
              <a:gd name="connsiteX4" fmla="*/ 677007 w 10659790"/>
              <a:gd name="connsiteY4" fmla="*/ 52754 h 4387362"/>
              <a:gd name="connsiteX5" fmla="*/ 861646 w 10659790"/>
              <a:gd name="connsiteY5" fmla="*/ 167054 h 4387362"/>
              <a:gd name="connsiteX6" fmla="*/ 958361 w 10659790"/>
              <a:gd name="connsiteY6" fmla="*/ 325316 h 4387362"/>
              <a:gd name="connsiteX7" fmla="*/ 1081454 w 10659790"/>
              <a:gd name="connsiteY7" fmla="*/ 422031 h 4387362"/>
              <a:gd name="connsiteX8" fmla="*/ 1485900 w 10659790"/>
              <a:gd name="connsiteY8" fmla="*/ 422031 h 4387362"/>
              <a:gd name="connsiteX9" fmla="*/ 1529861 w 10659790"/>
              <a:gd name="connsiteY9" fmla="*/ 439616 h 4387362"/>
              <a:gd name="connsiteX10" fmla="*/ 1591407 w 10659790"/>
              <a:gd name="connsiteY10" fmla="*/ 553916 h 4387362"/>
              <a:gd name="connsiteX11" fmla="*/ 1635369 w 10659790"/>
              <a:gd name="connsiteY11" fmla="*/ 720969 h 4387362"/>
              <a:gd name="connsiteX12" fmla="*/ 1688123 w 10659790"/>
              <a:gd name="connsiteY12" fmla="*/ 949569 h 4387362"/>
              <a:gd name="connsiteX13" fmla="*/ 1776046 w 10659790"/>
              <a:gd name="connsiteY13" fmla="*/ 1195754 h 4387362"/>
              <a:gd name="connsiteX14" fmla="*/ 1837592 w 10659790"/>
              <a:gd name="connsiteY14" fmla="*/ 1283677 h 4387362"/>
              <a:gd name="connsiteX15" fmla="*/ 2013438 w 10659790"/>
              <a:gd name="connsiteY15" fmla="*/ 1784839 h 4387362"/>
              <a:gd name="connsiteX16" fmla="*/ 2101361 w 10659790"/>
              <a:gd name="connsiteY16" fmla="*/ 2101362 h 4387362"/>
              <a:gd name="connsiteX17" fmla="*/ 2277207 w 10659790"/>
              <a:gd name="connsiteY17" fmla="*/ 2400300 h 4387362"/>
              <a:gd name="connsiteX18" fmla="*/ 2558561 w 10659790"/>
              <a:gd name="connsiteY18" fmla="*/ 2584939 h 4387362"/>
              <a:gd name="connsiteX19" fmla="*/ 2822330 w 10659790"/>
              <a:gd name="connsiteY19" fmla="*/ 2769577 h 4387362"/>
              <a:gd name="connsiteX20" fmla="*/ 3033346 w 10659790"/>
              <a:gd name="connsiteY20" fmla="*/ 2857500 h 4387362"/>
              <a:gd name="connsiteX21" fmla="*/ 3253154 w 10659790"/>
              <a:gd name="connsiteY21" fmla="*/ 2954216 h 4387362"/>
              <a:gd name="connsiteX22" fmla="*/ 3367454 w 10659790"/>
              <a:gd name="connsiteY22" fmla="*/ 2998177 h 4387362"/>
              <a:gd name="connsiteX23" fmla="*/ 3604846 w 10659790"/>
              <a:gd name="connsiteY23" fmla="*/ 2927839 h 4387362"/>
              <a:gd name="connsiteX24" fmla="*/ 3930161 w 10659790"/>
              <a:gd name="connsiteY24" fmla="*/ 2734408 h 4387362"/>
              <a:gd name="connsiteX25" fmla="*/ 4106007 w 10659790"/>
              <a:gd name="connsiteY25" fmla="*/ 2584939 h 4387362"/>
              <a:gd name="connsiteX26" fmla="*/ 4343400 w 10659790"/>
              <a:gd name="connsiteY26" fmla="*/ 2382716 h 4387362"/>
              <a:gd name="connsiteX27" fmla="*/ 4651130 w 10659790"/>
              <a:gd name="connsiteY27" fmla="*/ 2189285 h 4387362"/>
              <a:gd name="connsiteX28" fmla="*/ 4967654 w 10659790"/>
              <a:gd name="connsiteY28" fmla="*/ 2039816 h 4387362"/>
              <a:gd name="connsiteX29" fmla="*/ 5257800 w 10659790"/>
              <a:gd name="connsiteY29" fmla="*/ 1978269 h 4387362"/>
              <a:gd name="connsiteX30" fmla="*/ 5451230 w 10659790"/>
              <a:gd name="connsiteY30" fmla="*/ 1881554 h 4387362"/>
              <a:gd name="connsiteX31" fmla="*/ 5706207 w 10659790"/>
              <a:gd name="connsiteY31" fmla="*/ 1696916 h 4387362"/>
              <a:gd name="connsiteX32" fmla="*/ 5996354 w 10659790"/>
              <a:gd name="connsiteY32" fmla="*/ 1318846 h 4387362"/>
              <a:gd name="connsiteX33" fmla="*/ 6145823 w 10659790"/>
              <a:gd name="connsiteY33" fmla="*/ 1055077 h 4387362"/>
              <a:gd name="connsiteX34" fmla="*/ 6268915 w 10659790"/>
              <a:gd name="connsiteY34" fmla="*/ 852854 h 4387362"/>
              <a:gd name="connsiteX35" fmla="*/ 6462346 w 10659790"/>
              <a:gd name="connsiteY35" fmla="*/ 659423 h 4387362"/>
              <a:gd name="connsiteX36" fmla="*/ 6603023 w 10659790"/>
              <a:gd name="connsiteY36" fmla="*/ 474785 h 4387362"/>
              <a:gd name="connsiteX37" fmla="*/ 6752492 w 10659790"/>
              <a:gd name="connsiteY37" fmla="*/ 439616 h 4387362"/>
              <a:gd name="connsiteX38" fmla="*/ 6919546 w 10659790"/>
              <a:gd name="connsiteY38" fmla="*/ 448408 h 4387362"/>
              <a:gd name="connsiteX39" fmla="*/ 7376746 w 10659790"/>
              <a:gd name="connsiteY39" fmla="*/ 448408 h 4387362"/>
              <a:gd name="connsiteX40" fmla="*/ 7795822 w 10659790"/>
              <a:gd name="connsiteY40" fmla="*/ 641839 h 4387362"/>
              <a:gd name="connsiteX41" fmla="*/ 8116687 w 10659790"/>
              <a:gd name="connsiteY41" fmla="*/ 764931 h 4387362"/>
              <a:gd name="connsiteX42" fmla="*/ 8292498 w 10659790"/>
              <a:gd name="connsiteY42" fmla="*/ 817685 h 4387362"/>
              <a:gd name="connsiteX43" fmla="*/ 8447383 w 10659790"/>
              <a:gd name="connsiteY43" fmla="*/ 852853 h 4387362"/>
              <a:gd name="connsiteX44" fmla="*/ 8784758 w 10659790"/>
              <a:gd name="connsiteY44" fmla="*/ 905608 h 4387362"/>
              <a:gd name="connsiteX45" fmla="*/ 9618279 w 10659790"/>
              <a:gd name="connsiteY45" fmla="*/ 949570 h 4387362"/>
              <a:gd name="connsiteX46" fmla="*/ 9956728 w 10659790"/>
              <a:gd name="connsiteY46" fmla="*/ 1125416 h 4387362"/>
              <a:gd name="connsiteX47" fmla="*/ 10658330 w 10659790"/>
              <a:gd name="connsiteY47" fmla="*/ 1134207 h 4387362"/>
              <a:gd name="connsiteX0" fmla="*/ 10659790 w 10659790"/>
              <a:gd name="connsiteY0" fmla="*/ 4387362 h 4387362"/>
              <a:gd name="connsiteX1" fmla="*/ 17584 w 10659790"/>
              <a:gd name="connsiteY1" fmla="*/ 4308231 h 4387362"/>
              <a:gd name="connsiteX2" fmla="*/ 0 w 10659790"/>
              <a:gd name="connsiteY2" fmla="*/ 8792 h 4387362"/>
              <a:gd name="connsiteX3" fmla="*/ 386861 w 10659790"/>
              <a:gd name="connsiteY3" fmla="*/ 0 h 4387362"/>
              <a:gd name="connsiteX4" fmla="*/ 677007 w 10659790"/>
              <a:gd name="connsiteY4" fmla="*/ 52754 h 4387362"/>
              <a:gd name="connsiteX5" fmla="*/ 861646 w 10659790"/>
              <a:gd name="connsiteY5" fmla="*/ 167054 h 4387362"/>
              <a:gd name="connsiteX6" fmla="*/ 958361 w 10659790"/>
              <a:gd name="connsiteY6" fmla="*/ 325316 h 4387362"/>
              <a:gd name="connsiteX7" fmla="*/ 1081454 w 10659790"/>
              <a:gd name="connsiteY7" fmla="*/ 422031 h 4387362"/>
              <a:gd name="connsiteX8" fmla="*/ 1485900 w 10659790"/>
              <a:gd name="connsiteY8" fmla="*/ 422031 h 4387362"/>
              <a:gd name="connsiteX9" fmla="*/ 1529861 w 10659790"/>
              <a:gd name="connsiteY9" fmla="*/ 439616 h 4387362"/>
              <a:gd name="connsiteX10" fmla="*/ 1591407 w 10659790"/>
              <a:gd name="connsiteY10" fmla="*/ 553916 h 4387362"/>
              <a:gd name="connsiteX11" fmla="*/ 1635369 w 10659790"/>
              <a:gd name="connsiteY11" fmla="*/ 720969 h 4387362"/>
              <a:gd name="connsiteX12" fmla="*/ 1688123 w 10659790"/>
              <a:gd name="connsiteY12" fmla="*/ 949569 h 4387362"/>
              <a:gd name="connsiteX13" fmla="*/ 1776046 w 10659790"/>
              <a:gd name="connsiteY13" fmla="*/ 1195754 h 4387362"/>
              <a:gd name="connsiteX14" fmla="*/ 1837592 w 10659790"/>
              <a:gd name="connsiteY14" fmla="*/ 1283677 h 4387362"/>
              <a:gd name="connsiteX15" fmla="*/ 2013438 w 10659790"/>
              <a:gd name="connsiteY15" fmla="*/ 1784839 h 4387362"/>
              <a:gd name="connsiteX16" fmla="*/ 2101361 w 10659790"/>
              <a:gd name="connsiteY16" fmla="*/ 2101362 h 4387362"/>
              <a:gd name="connsiteX17" fmla="*/ 2277207 w 10659790"/>
              <a:gd name="connsiteY17" fmla="*/ 2400300 h 4387362"/>
              <a:gd name="connsiteX18" fmla="*/ 2558561 w 10659790"/>
              <a:gd name="connsiteY18" fmla="*/ 2584939 h 4387362"/>
              <a:gd name="connsiteX19" fmla="*/ 2822330 w 10659790"/>
              <a:gd name="connsiteY19" fmla="*/ 2769577 h 4387362"/>
              <a:gd name="connsiteX20" fmla="*/ 3033346 w 10659790"/>
              <a:gd name="connsiteY20" fmla="*/ 2857500 h 4387362"/>
              <a:gd name="connsiteX21" fmla="*/ 3253154 w 10659790"/>
              <a:gd name="connsiteY21" fmla="*/ 2954216 h 4387362"/>
              <a:gd name="connsiteX22" fmla="*/ 3367454 w 10659790"/>
              <a:gd name="connsiteY22" fmla="*/ 2998177 h 4387362"/>
              <a:gd name="connsiteX23" fmla="*/ 3604846 w 10659790"/>
              <a:gd name="connsiteY23" fmla="*/ 2927839 h 4387362"/>
              <a:gd name="connsiteX24" fmla="*/ 3930161 w 10659790"/>
              <a:gd name="connsiteY24" fmla="*/ 2734408 h 4387362"/>
              <a:gd name="connsiteX25" fmla="*/ 4106007 w 10659790"/>
              <a:gd name="connsiteY25" fmla="*/ 2584939 h 4387362"/>
              <a:gd name="connsiteX26" fmla="*/ 4343400 w 10659790"/>
              <a:gd name="connsiteY26" fmla="*/ 2382716 h 4387362"/>
              <a:gd name="connsiteX27" fmla="*/ 4651130 w 10659790"/>
              <a:gd name="connsiteY27" fmla="*/ 2189285 h 4387362"/>
              <a:gd name="connsiteX28" fmla="*/ 4967654 w 10659790"/>
              <a:gd name="connsiteY28" fmla="*/ 2039816 h 4387362"/>
              <a:gd name="connsiteX29" fmla="*/ 5257800 w 10659790"/>
              <a:gd name="connsiteY29" fmla="*/ 1978269 h 4387362"/>
              <a:gd name="connsiteX30" fmla="*/ 5451230 w 10659790"/>
              <a:gd name="connsiteY30" fmla="*/ 1881554 h 4387362"/>
              <a:gd name="connsiteX31" fmla="*/ 5706207 w 10659790"/>
              <a:gd name="connsiteY31" fmla="*/ 1696916 h 4387362"/>
              <a:gd name="connsiteX32" fmla="*/ 5996354 w 10659790"/>
              <a:gd name="connsiteY32" fmla="*/ 1318846 h 4387362"/>
              <a:gd name="connsiteX33" fmla="*/ 6145823 w 10659790"/>
              <a:gd name="connsiteY33" fmla="*/ 1055077 h 4387362"/>
              <a:gd name="connsiteX34" fmla="*/ 6268915 w 10659790"/>
              <a:gd name="connsiteY34" fmla="*/ 852854 h 4387362"/>
              <a:gd name="connsiteX35" fmla="*/ 6462346 w 10659790"/>
              <a:gd name="connsiteY35" fmla="*/ 659423 h 4387362"/>
              <a:gd name="connsiteX36" fmla="*/ 6603023 w 10659790"/>
              <a:gd name="connsiteY36" fmla="*/ 474785 h 4387362"/>
              <a:gd name="connsiteX37" fmla="*/ 6752492 w 10659790"/>
              <a:gd name="connsiteY37" fmla="*/ 439616 h 4387362"/>
              <a:gd name="connsiteX38" fmla="*/ 6919546 w 10659790"/>
              <a:gd name="connsiteY38" fmla="*/ 448408 h 4387362"/>
              <a:gd name="connsiteX39" fmla="*/ 7376746 w 10659790"/>
              <a:gd name="connsiteY39" fmla="*/ 448408 h 4387362"/>
              <a:gd name="connsiteX40" fmla="*/ 7795822 w 10659790"/>
              <a:gd name="connsiteY40" fmla="*/ 641839 h 4387362"/>
              <a:gd name="connsiteX41" fmla="*/ 8116687 w 10659790"/>
              <a:gd name="connsiteY41" fmla="*/ 764931 h 4387362"/>
              <a:gd name="connsiteX42" fmla="*/ 8292498 w 10659790"/>
              <a:gd name="connsiteY42" fmla="*/ 817685 h 4387362"/>
              <a:gd name="connsiteX43" fmla="*/ 8447383 w 10659790"/>
              <a:gd name="connsiteY43" fmla="*/ 852853 h 4387362"/>
              <a:gd name="connsiteX44" fmla="*/ 8784758 w 10659790"/>
              <a:gd name="connsiteY44" fmla="*/ 905608 h 4387362"/>
              <a:gd name="connsiteX45" fmla="*/ 9433750 w 10659790"/>
              <a:gd name="connsiteY45" fmla="*/ 1081455 h 4387362"/>
              <a:gd name="connsiteX46" fmla="*/ 9956728 w 10659790"/>
              <a:gd name="connsiteY46" fmla="*/ 1125416 h 4387362"/>
              <a:gd name="connsiteX47" fmla="*/ 10658330 w 10659790"/>
              <a:gd name="connsiteY47" fmla="*/ 1134207 h 43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659790" h="4387362">
                <a:moveTo>
                  <a:pt x="10659790" y="4387362"/>
                </a:moveTo>
                <a:lnTo>
                  <a:pt x="17584" y="4308231"/>
                </a:lnTo>
                <a:cubicBezTo>
                  <a:pt x="11723" y="2875085"/>
                  <a:pt x="5861" y="1441938"/>
                  <a:pt x="0" y="8792"/>
                </a:cubicBezTo>
                <a:lnTo>
                  <a:pt x="386861" y="0"/>
                </a:lnTo>
                <a:lnTo>
                  <a:pt x="677007" y="52754"/>
                </a:lnTo>
                <a:lnTo>
                  <a:pt x="861646" y="167054"/>
                </a:lnTo>
                <a:lnTo>
                  <a:pt x="958361" y="325316"/>
                </a:lnTo>
                <a:lnTo>
                  <a:pt x="1081454" y="422031"/>
                </a:lnTo>
                <a:lnTo>
                  <a:pt x="1485900" y="422031"/>
                </a:lnTo>
                <a:lnTo>
                  <a:pt x="1529861" y="439616"/>
                </a:lnTo>
                <a:lnTo>
                  <a:pt x="1591407" y="553916"/>
                </a:lnTo>
                <a:lnTo>
                  <a:pt x="1635369" y="720969"/>
                </a:lnTo>
                <a:lnTo>
                  <a:pt x="1688123" y="949569"/>
                </a:lnTo>
                <a:lnTo>
                  <a:pt x="1776046" y="1195754"/>
                </a:lnTo>
                <a:lnTo>
                  <a:pt x="1837592" y="1283677"/>
                </a:lnTo>
                <a:lnTo>
                  <a:pt x="2013438" y="1784839"/>
                </a:lnTo>
                <a:lnTo>
                  <a:pt x="2101361" y="2101362"/>
                </a:lnTo>
                <a:lnTo>
                  <a:pt x="2277207" y="2400300"/>
                </a:lnTo>
                <a:lnTo>
                  <a:pt x="2558561" y="2584939"/>
                </a:lnTo>
                <a:lnTo>
                  <a:pt x="2822330" y="2769577"/>
                </a:lnTo>
                <a:lnTo>
                  <a:pt x="3033346" y="2857500"/>
                </a:lnTo>
                <a:lnTo>
                  <a:pt x="3253154" y="2954216"/>
                </a:lnTo>
                <a:lnTo>
                  <a:pt x="3367454" y="2998177"/>
                </a:lnTo>
                <a:lnTo>
                  <a:pt x="3604846" y="2927839"/>
                </a:lnTo>
                <a:lnTo>
                  <a:pt x="3930161" y="2734408"/>
                </a:lnTo>
                <a:lnTo>
                  <a:pt x="4106007" y="2584939"/>
                </a:lnTo>
                <a:lnTo>
                  <a:pt x="4343400" y="2382716"/>
                </a:lnTo>
                <a:lnTo>
                  <a:pt x="4651130" y="2189285"/>
                </a:lnTo>
                <a:lnTo>
                  <a:pt x="4967654" y="2039816"/>
                </a:lnTo>
                <a:lnTo>
                  <a:pt x="5257800" y="1978269"/>
                </a:lnTo>
                <a:lnTo>
                  <a:pt x="5451230" y="1881554"/>
                </a:lnTo>
                <a:lnTo>
                  <a:pt x="5706207" y="1696916"/>
                </a:lnTo>
                <a:lnTo>
                  <a:pt x="5996354" y="1318846"/>
                </a:lnTo>
                <a:lnTo>
                  <a:pt x="6145823" y="1055077"/>
                </a:lnTo>
                <a:lnTo>
                  <a:pt x="6268915" y="852854"/>
                </a:lnTo>
                <a:lnTo>
                  <a:pt x="6462346" y="659423"/>
                </a:lnTo>
                <a:lnTo>
                  <a:pt x="6603023" y="474785"/>
                </a:lnTo>
                <a:lnTo>
                  <a:pt x="6752492" y="439616"/>
                </a:lnTo>
                <a:lnTo>
                  <a:pt x="6919546" y="448408"/>
                </a:lnTo>
                <a:lnTo>
                  <a:pt x="7376746" y="448408"/>
                </a:lnTo>
                <a:lnTo>
                  <a:pt x="7795822" y="641839"/>
                </a:lnTo>
                <a:lnTo>
                  <a:pt x="8116687" y="764931"/>
                </a:lnTo>
                <a:cubicBezTo>
                  <a:pt x="8213232" y="745622"/>
                  <a:pt x="8236233" y="817685"/>
                  <a:pt x="8292498" y="817685"/>
                </a:cubicBezTo>
                <a:cubicBezTo>
                  <a:pt x="8303120" y="814754"/>
                  <a:pt x="8436761" y="855784"/>
                  <a:pt x="8447383" y="852853"/>
                </a:cubicBezTo>
                <a:lnTo>
                  <a:pt x="8784758" y="905608"/>
                </a:lnTo>
                <a:cubicBezTo>
                  <a:pt x="8979907" y="921728"/>
                  <a:pt x="9238422" y="1044820"/>
                  <a:pt x="9433750" y="1081455"/>
                </a:cubicBezTo>
                <a:lnTo>
                  <a:pt x="9956728" y="1125416"/>
                </a:lnTo>
                <a:lnTo>
                  <a:pt x="10658330" y="1134207"/>
                </a:lnTo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776046" y="4185138"/>
            <a:ext cx="2787162" cy="1055077"/>
          </a:xfrm>
          <a:custGeom>
            <a:avLst/>
            <a:gdLst>
              <a:gd name="connsiteX0" fmla="*/ 0 w 2787162"/>
              <a:gd name="connsiteY0" fmla="*/ 52754 h 1055077"/>
              <a:gd name="connsiteX1" fmla="*/ 2787162 w 2787162"/>
              <a:gd name="connsiteY1" fmla="*/ 0 h 1055077"/>
              <a:gd name="connsiteX2" fmla="*/ 2567354 w 2787162"/>
              <a:gd name="connsiteY2" fmla="*/ 79131 h 1055077"/>
              <a:gd name="connsiteX3" fmla="*/ 2365131 w 2787162"/>
              <a:gd name="connsiteY3" fmla="*/ 175847 h 1055077"/>
              <a:gd name="connsiteX4" fmla="*/ 2031023 w 2787162"/>
              <a:gd name="connsiteY4" fmla="*/ 404447 h 1055077"/>
              <a:gd name="connsiteX5" fmla="*/ 1767254 w 2787162"/>
              <a:gd name="connsiteY5" fmla="*/ 633047 h 1055077"/>
              <a:gd name="connsiteX6" fmla="*/ 1433146 w 2787162"/>
              <a:gd name="connsiteY6" fmla="*/ 931985 h 1055077"/>
              <a:gd name="connsiteX7" fmla="*/ 1301262 w 2787162"/>
              <a:gd name="connsiteY7" fmla="*/ 975947 h 1055077"/>
              <a:gd name="connsiteX8" fmla="*/ 1151792 w 2787162"/>
              <a:gd name="connsiteY8" fmla="*/ 1055077 h 1055077"/>
              <a:gd name="connsiteX9" fmla="*/ 729762 w 2787162"/>
              <a:gd name="connsiteY9" fmla="*/ 870439 h 1055077"/>
              <a:gd name="connsiteX10" fmla="*/ 290146 w 2787162"/>
              <a:gd name="connsiteY10" fmla="*/ 536331 h 1055077"/>
              <a:gd name="connsiteX11" fmla="*/ 140677 w 2787162"/>
              <a:gd name="connsiteY11" fmla="*/ 474785 h 1055077"/>
              <a:gd name="connsiteX12" fmla="*/ 79131 w 2787162"/>
              <a:gd name="connsiteY12" fmla="*/ 272562 h 1055077"/>
              <a:gd name="connsiteX13" fmla="*/ 0 w 2787162"/>
              <a:gd name="connsiteY13" fmla="*/ 52754 h 10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7162" h="1055077">
                <a:moveTo>
                  <a:pt x="0" y="52754"/>
                </a:moveTo>
                <a:lnTo>
                  <a:pt x="2787162" y="0"/>
                </a:lnTo>
                <a:lnTo>
                  <a:pt x="2567354" y="79131"/>
                </a:lnTo>
                <a:lnTo>
                  <a:pt x="2365131" y="175847"/>
                </a:lnTo>
                <a:lnTo>
                  <a:pt x="2031023" y="404447"/>
                </a:lnTo>
                <a:lnTo>
                  <a:pt x="1767254" y="633047"/>
                </a:lnTo>
                <a:lnTo>
                  <a:pt x="1433146" y="931985"/>
                </a:lnTo>
                <a:lnTo>
                  <a:pt x="1301262" y="975947"/>
                </a:lnTo>
                <a:lnTo>
                  <a:pt x="1151792" y="1055077"/>
                </a:lnTo>
                <a:lnTo>
                  <a:pt x="729762" y="870439"/>
                </a:lnTo>
                <a:lnTo>
                  <a:pt x="290146" y="536331"/>
                </a:lnTo>
                <a:lnTo>
                  <a:pt x="140677" y="474785"/>
                </a:lnTo>
                <a:lnTo>
                  <a:pt x="79131" y="272562"/>
                </a:lnTo>
                <a:lnTo>
                  <a:pt x="0" y="5275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05046" y="3376246"/>
            <a:ext cx="3938954" cy="1811216"/>
          </a:xfrm>
          <a:custGeom>
            <a:avLst/>
            <a:gdLst>
              <a:gd name="connsiteX0" fmla="*/ 0 w 3938954"/>
              <a:gd name="connsiteY0" fmla="*/ 17585 h 1811216"/>
              <a:gd name="connsiteX1" fmla="*/ 1705708 w 3938954"/>
              <a:gd name="connsiteY1" fmla="*/ 0 h 1811216"/>
              <a:gd name="connsiteX2" fmla="*/ 2435469 w 3938954"/>
              <a:gd name="connsiteY2" fmla="*/ 1811216 h 1811216"/>
              <a:gd name="connsiteX3" fmla="*/ 3938954 w 3938954"/>
              <a:gd name="connsiteY3" fmla="*/ 1802423 h 181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8954" h="1811216">
                <a:moveTo>
                  <a:pt x="0" y="17585"/>
                </a:moveTo>
                <a:lnTo>
                  <a:pt x="1705708" y="0"/>
                </a:lnTo>
                <a:lnTo>
                  <a:pt x="2435469" y="1811216"/>
                </a:lnTo>
                <a:lnTo>
                  <a:pt x="3938954" y="1802423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1371599" y="1524000"/>
            <a:ext cx="2133601" cy="685800"/>
          </a:xfrm>
          <a:prstGeom prst="wedgeRectCallout">
            <a:avLst>
              <a:gd name="adj1" fmla="val -52139"/>
              <a:gd name="adj2" fmla="val 1119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Bankfull</a:t>
            </a:r>
            <a:r>
              <a:rPr lang="en-US" dirty="0"/>
              <a:t>/Floodplain Elevation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183173" y="4281854"/>
            <a:ext cx="1176704" cy="691661"/>
          </a:xfrm>
          <a:prstGeom prst="wedgeRectCallout">
            <a:avLst>
              <a:gd name="adj1" fmla="val 82280"/>
              <a:gd name="adj2" fmla="val -5738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 Flow </a:t>
            </a:r>
          </a:p>
          <a:p>
            <a:pPr algn="ctr"/>
            <a:r>
              <a:rPr lang="en-US" dirty="0"/>
              <a:t>Elevation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1896207" y="2907323"/>
            <a:ext cx="2652346" cy="685800"/>
          </a:xfrm>
          <a:prstGeom prst="wedgeRectCallout">
            <a:avLst>
              <a:gd name="adj1" fmla="val 74491"/>
              <a:gd name="adj2" fmla="val 171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Cut entrance between </a:t>
            </a:r>
            <a:r>
              <a:rPr lang="en-US" dirty="0" err="1"/>
              <a:t>bankfull</a:t>
            </a:r>
            <a:r>
              <a:rPr lang="en-US" dirty="0"/>
              <a:t> &amp; low flow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3962400" y="1066800"/>
            <a:ext cx="3795346" cy="1143000"/>
          </a:xfrm>
          <a:prstGeom prst="wedgeRectCallout">
            <a:avLst>
              <a:gd name="adj1" fmla="val 26170"/>
              <a:gd name="adj2" fmla="val 13151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Entrance length usually at least 30ft long or at least past natural bank levies or major flood flow path;</a:t>
            </a:r>
          </a:p>
          <a:p>
            <a:pPr algn="ctr"/>
            <a:r>
              <a:rPr lang="en-US" dirty="0"/>
              <a:t>about ¼ channel width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3962400" y="5334000"/>
            <a:ext cx="2819400" cy="1066800"/>
          </a:xfrm>
          <a:prstGeom prst="wedgeRectCallout">
            <a:avLst>
              <a:gd name="adj1" fmla="val 82280"/>
              <a:gd name="adj2" fmla="val -573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Oxbow bottom same as adjacent deepest pool elevation. </a:t>
            </a:r>
          </a:p>
          <a:p>
            <a:pPr algn="ctr"/>
            <a:r>
              <a:rPr lang="en-US" dirty="0"/>
              <a:t>Width = to channel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2950" y="284285"/>
            <a:ext cx="720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Oxbow Construction for Topeka Shiners</a:t>
            </a:r>
          </a:p>
        </p:txBody>
      </p:sp>
    </p:spTree>
    <p:extLst>
      <p:ext uri="{BB962C8B-B14F-4D97-AF65-F5344CB8AC3E}">
        <p14:creationId xmlns:p14="http://schemas.microsoft.com/office/powerpoint/2010/main" val="21993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solidFill>
            <a:schemeClr val="tx1">
              <a:alpha val="25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Restorations to Date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(End of 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  <a:solidFill>
            <a:schemeClr val="tx1">
              <a:alpha val="2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Different Landowners/Partners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 Oxbows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Stream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Remeanders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(2,700ft)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Dam Removals (40 miles of new connection)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Floodplain Connection Improvement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Bridge/Crossing Improvement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Interpretive/Educational Kiosks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Stream Grade Control Riffles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Wetland Restoration in the Watershed (24 acres)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Streambank Stabilizations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habitat Easements (280 Acres)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Buffers or Upland Watershed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Seedings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(240 acres)</a:t>
            </a:r>
          </a:p>
        </p:txBody>
      </p:sp>
    </p:spTree>
    <p:extLst>
      <p:ext uri="{BB962C8B-B14F-4D97-AF65-F5344CB8AC3E}">
        <p14:creationId xmlns:p14="http://schemas.microsoft.com/office/powerpoint/2010/main" val="2643675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3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Protection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029200"/>
          </a:xfrm>
          <a:solidFill>
            <a:schemeClr val="tx1">
              <a:alpha val="35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104 Completed projects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on Federal Owned Land (13%)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on USFWS Easement (13%)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on State DNR land (6%)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other non-FWS Easements (9%)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Protected by State Waters Law (35%)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Under Temporary Easement (CRP) (18%)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Remaining 6 have 10 year landowner agreement (6%)</a:t>
            </a:r>
          </a:p>
        </p:txBody>
      </p:sp>
    </p:spTree>
    <p:extLst>
      <p:ext uri="{BB962C8B-B14F-4D97-AF65-F5344CB8AC3E}">
        <p14:creationId xmlns:p14="http://schemas.microsoft.com/office/powerpoint/2010/main" val="7420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19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>
              <a:alpha val="23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 Project Completed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$1,548,005 Total project Expenses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$720,773 from Initial CRI Grant (46%)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$415,771 from other Federal Funds (27%)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$411,461 from non-federal partners (State, County &amp; Private landowners) (27%)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1,000 staff days.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Habitat Easements (280 acres), $402,575 </a:t>
            </a:r>
          </a:p>
          <a:p>
            <a:pPr lvl="1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(Not counted above)</a:t>
            </a:r>
          </a:p>
        </p:txBody>
      </p:sp>
    </p:spTree>
    <p:extLst>
      <p:ext uri="{BB962C8B-B14F-4D97-AF65-F5344CB8AC3E}">
        <p14:creationId xmlns:p14="http://schemas.microsoft.com/office/powerpoint/2010/main" val="305917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424" y="304800"/>
            <a:ext cx="3422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&amp; Post Monitoring</a:t>
            </a:r>
          </a:p>
        </p:txBody>
      </p:sp>
    </p:spTree>
    <p:extLst>
      <p:ext uri="{BB962C8B-B14F-4D97-AF65-F5344CB8AC3E}">
        <p14:creationId xmlns:p14="http://schemas.microsoft.com/office/powerpoint/2010/main" val="1910007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:\PRIVATE_LANDS\Topeka Shiner Grant\Touch the Sky NWR - Beaver Creek\2016 Sampling\DSCN116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841647"/>
            <a:ext cx="3581400" cy="201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:\PRIVATE_LANDS\Topeka Shiner Grant\Touch the Sky NWR - Beaver Creek\2016 Sampling\DSCN1126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048000"/>
            <a:ext cx="5518814" cy="31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W:\PRIVATE_LANDS\Topeka Shiner Grant\Photos need sorting\Scott Camera\DSCN1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477" y="76199"/>
            <a:ext cx="2545116" cy="45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29400" y="304800"/>
            <a:ext cx="2209900" cy="369332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what we found!</a:t>
            </a:r>
          </a:p>
        </p:txBody>
      </p:sp>
    </p:spTree>
    <p:extLst>
      <p:ext uri="{BB962C8B-B14F-4D97-AF65-F5344CB8AC3E}">
        <p14:creationId xmlns:p14="http://schemas.microsoft.com/office/powerpoint/2010/main" val="229190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ralston\Desktop\Presentations\DSCN18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Oxbow Habitat Results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839200" cy="5562600"/>
          </a:xfrm>
          <a:solidFill>
            <a:schemeClr val="tx1">
              <a:alpha val="3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&amp; Post sampling results since 2015 (56 oxbows with Pre &amp; Post Data)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Pre-restoration 44/56 (78%) sites with Topeka shiners found in the adjacent stream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Post-restoration 46/56 (82%) sites had Topeka shiners found in the adjacent stream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Pre-restoration 1/64 (1%) had TS found in unrestored oxbows (but not viable season long)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Post-restoration 38/56 (68%) oxbows had Topeka shiners in the oxbows &amp; of that 36 had usage within 1 year post construction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18/56 that did not yet have TS found post construction 10 didn’t have TS in the stream yet and 3 had drain tile outlets*.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Few had any predators (like bullheads), in the restored oxbows and of that usually very low counts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species of fish found in the streams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species of fish found using the oxbows</a:t>
            </a:r>
          </a:p>
          <a:p>
            <a:pPr lvl="1"/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74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PRIVATE_LANDS\Topeka Shiner Grant\Poplar Creek WMA - Pipestone Co\DSCN0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088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590800"/>
            <a:ext cx="5791200" cy="4267200"/>
          </a:xfrm>
          <a:solidFill>
            <a:schemeClr val="tx1">
              <a:alpha val="42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Topeka shiner – On Endangered Species list since 1998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habitat in slow moving backwater pools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drainage and intensive agriculture has caused high stream flows, increased erosion &amp; sedimentation, channel entrenchment &amp; filling in oxbows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2010-2013 observed presence dropped by about 50% (DNR Surveys)</a:t>
            </a:r>
          </a:p>
        </p:txBody>
      </p:sp>
      <p:pic>
        <p:nvPicPr>
          <p:cNvPr id="2051" name="Picture 3" descr="W:\PRIVATE_LANDS\Topeka Shiner Grant\Documents\Kiosk Sign\Range 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982915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2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*Tile In Oxbows - 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>
              <a:alpha val="2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Oxbows with Tile Outlets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¾ have not had any Topeka shiner usage and very little fish usage of any species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that did have Topeka Shiners was a spring fed tile not much ag. drainage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Biggest water characteristic difference between tile vs non-tile oxbows was temperature averaging 5°C cooler in tile oxbows.  </a:t>
            </a:r>
          </a:p>
          <a:p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16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>
              <a:alpha val="28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Non-target species on State Threatened lists: 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Plains topminnow (State Threatened) – Found in 9 Oxbows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Blanding's turtle (State Threatened)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Blanchard’s cricket frog (State Endangered)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Waterfowl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Shorebirds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water quality Improvements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(Nitrates in oxbows are &lt;1mg/L-N, In streams channels usually 6-13mg/L-N)</a:t>
            </a:r>
          </a:p>
        </p:txBody>
      </p:sp>
    </p:spTree>
    <p:extLst>
      <p:ext uri="{BB962C8B-B14F-4D97-AF65-F5344CB8AC3E}">
        <p14:creationId xmlns:p14="http://schemas.microsoft.com/office/powerpoint/2010/main" val="2464698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792162"/>
          </a:xfrm>
          <a:solidFill>
            <a:schemeClr val="tx1">
              <a:alpha val="49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5715000"/>
          </a:xfrm>
          <a:solidFill>
            <a:schemeClr val="tx1"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 a Phase II grant in 2018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 pending or in proposal (as of 2017)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 oxbows 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Wetland restorations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streambank stabilizations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dam removals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channel re-meander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habitat easements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more sites to pursue!</a:t>
            </a:r>
          </a:p>
          <a:p>
            <a:pPr lvl="1"/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8932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Projects</a:t>
            </a:r>
          </a:p>
        </p:txBody>
      </p:sp>
    </p:spTree>
    <p:extLst>
      <p:ext uri="{BB962C8B-B14F-4D97-AF65-F5344CB8AC3E}">
        <p14:creationId xmlns:p14="http://schemas.microsoft.com/office/powerpoint/2010/main" val="2842789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64996" y="584077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243363"/>
            <a:ext cx="306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Flandreau Creek Channel Shift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4995" y="3886200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5257800"/>
            <a:ext cx="4927759" cy="1477328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DNR – Survey &amp;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USFWS – Funding &amp; Construction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Pipestone County – Funding &amp;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Private Landowner – Coordination/Cooperation</a:t>
            </a:r>
          </a:p>
        </p:txBody>
      </p:sp>
    </p:spTree>
    <p:extLst>
      <p:ext uri="{BB962C8B-B14F-4D97-AF65-F5344CB8AC3E}">
        <p14:creationId xmlns:p14="http://schemas.microsoft.com/office/powerpoint/2010/main" val="46141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64996" y="584077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243363"/>
            <a:ext cx="306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Flandreau Creek Channel Shift</a:t>
            </a:r>
          </a:p>
        </p:txBody>
      </p:sp>
    </p:spTree>
    <p:extLst>
      <p:ext uri="{BB962C8B-B14F-4D97-AF65-F5344CB8AC3E}">
        <p14:creationId xmlns:p14="http://schemas.microsoft.com/office/powerpoint/2010/main" val="77120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64996" y="584077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243363"/>
            <a:ext cx="306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Flandreau Creek Channel Shift</a:t>
            </a:r>
          </a:p>
        </p:txBody>
      </p:sp>
    </p:spTree>
    <p:extLst>
      <p:ext uri="{BB962C8B-B14F-4D97-AF65-F5344CB8AC3E}">
        <p14:creationId xmlns:p14="http://schemas.microsoft.com/office/powerpoint/2010/main" val="2793457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64996" y="584077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4039" y="183967"/>
            <a:ext cx="3543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Blue Mounds State Park Oxbow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09" y="5562600"/>
            <a:ext cx="5378908" cy="1077218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 – Survey, Design, Funding &amp; Construction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DNR – Land Management &amp; Design Consult, Funding (CPL)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County – Coordination/Administration</a:t>
            </a:r>
          </a:p>
        </p:txBody>
      </p:sp>
    </p:spTree>
    <p:extLst>
      <p:ext uri="{BB962C8B-B14F-4D97-AF65-F5344CB8AC3E}">
        <p14:creationId xmlns:p14="http://schemas.microsoft.com/office/powerpoint/2010/main" val="632918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0" y="243363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Blue Mounds State Park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4996" y="58407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2109175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243363"/>
            <a:ext cx="320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Blue Mounds State Park Oxbow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61845" y="584077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557928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an Oxbow or off-channel wetland?</a:t>
            </a:r>
          </a:p>
        </p:txBody>
      </p:sp>
      <p:pic>
        <p:nvPicPr>
          <p:cNvPr id="1026" name="Picture 2" descr="W:\PRIVATE_LANDS\Topeka Shiner Grant\Documents\Kiosk Sign\Off-channel p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341077" cy="33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PRIVATE_LANDS\Topeka Shiner Grant\Documents\Kiosk Sign\Oxbow Exa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376421" cy="337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-IP5RN5BiFJQ/UGH_FI-qxDI/AAAAAAAAAKk/NRsbp41Ozmw/s640/oxbow_la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23999"/>
            <a:ext cx="3818799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53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52400"/>
            <a:ext cx="378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Huisken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Stream &amp; Oxbow Restoration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33" y="457200"/>
            <a:ext cx="5378908" cy="1323439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 – Survey, Design, Funding &amp; Construction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DNR – Survey, Design, Funding (SWG)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County – Coordination/Administration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Landowner – Coordination/Cooperation</a:t>
            </a:r>
          </a:p>
        </p:txBody>
      </p:sp>
    </p:spTree>
    <p:extLst>
      <p:ext uri="{BB962C8B-B14F-4D97-AF65-F5344CB8AC3E}">
        <p14:creationId xmlns:p14="http://schemas.microsoft.com/office/powerpoint/2010/main" val="293468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0" y="243363"/>
            <a:ext cx="283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Huisken Stream </a:t>
            </a:r>
            <a:r>
              <a:rPr lang="en-US" b="1" dirty="0" err="1"/>
              <a:t>Remeander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470658" y="571131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332268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0" y="243363"/>
            <a:ext cx="202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Stream </a:t>
            </a:r>
            <a:r>
              <a:rPr lang="en-US" b="1" dirty="0" err="1">
                <a:solidFill>
                  <a:prstClr val="black"/>
                </a:solidFill>
              </a:rPr>
              <a:t>Remeander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0658" y="571131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597971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0" y="243363"/>
            <a:ext cx="283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Huisken Stream </a:t>
            </a:r>
            <a:r>
              <a:rPr lang="en-US" b="1" dirty="0" err="1"/>
              <a:t>Remeander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460720" y="57113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2907206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0" y="243363"/>
            <a:ext cx="283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Huisken</a:t>
            </a:r>
            <a:r>
              <a:rPr lang="en-US" b="1" dirty="0"/>
              <a:t> Stream </a:t>
            </a:r>
            <a:r>
              <a:rPr lang="en-US" b="1" dirty="0" err="1"/>
              <a:t>Remeander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460720" y="571131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217049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43363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Huisken</a:t>
            </a:r>
            <a:r>
              <a:rPr lang="en-US" b="1" dirty="0"/>
              <a:t> Floodplain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71131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407838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52400"/>
            <a:ext cx="913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Culvert Filled with Sediment Due to Over Wide Channel and Low Sediment Transport Capacity</a:t>
            </a:r>
          </a:p>
        </p:txBody>
      </p:sp>
    </p:spTree>
    <p:extLst>
      <p:ext uri="{BB962C8B-B14F-4D97-AF65-F5344CB8AC3E}">
        <p14:creationId xmlns:p14="http://schemas.microsoft.com/office/powerpoint/2010/main" val="783099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43363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Huisken</a:t>
            </a:r>
            <a:r>
              <a:rPr lang="en-US" b="1" dirty="0"/>
              <a:t> Floodplain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920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2502541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43363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Huisken</a:t>
            </a:r>
            <a:r>
              <a:rPr lang="en-US" b="1" dirty="0"/>
              <a:t> Floodplain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2085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246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4917" y="180622"/>
            <a:ext cx="3974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Pipestone WMA Coordination Area </a:t>
            </a:r>
          </a:p>
          <a:p>
            <a:r>
              <a:rPr lang="en-US" sz="2000" b="1" dirty="0"/>
              <a:t>Dam Removal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5735" y="5410200"/>
            <a:ext cx="5378908" cy="1077218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 – Survey, Design, Funding &amp; Construction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DNR –Design Consult, Funding (CPL), Site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Pipestone County – Coordination/Administration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49044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Typical Oxbow Filled in with Sediment</a:t>
            </a:r>
          </a:p>
        </p:txBody>
      </p:sp>
    </p:spTree>
    <p:extLst>
      <p:ext uri="{BB962C8B-B14F-4D97-AF65-F5344CB8AC3E}">
        <p14:creationId xmlns:p14="http://schemas.microsoft.com/office/powerpoint/2010/main" val="2843185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243363"/>
            <a:ext cx="277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Pipestone Indian Lake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0933" y="54523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701142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243363"/>
            <a:ext cx="277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Pipestone Indian Lake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0933" y="54523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163340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243363"/>
            <a:ext cx="277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Pipestone Indian Lake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781" y="545239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355096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399" y="42416"/>
            <a:ext cx="2954591" cy="369332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Interpretive Kiosk Developed</a:t>
            </a:r>
          </a:p>
        </p:txBody>
      </p:sp>
    </p:spTree>
    <p:extLst>
      <p:ext uri="{BB962C8B-B14F-4D97-AF65-F5344CB8AC3E}">
        <p14:creationId xmlns:p14="http://schemas.microsoft.com/office/powerpoint/2010/main" val="3219449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3600" y="243363"/>
            <a:ext cx="277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Pipestone Indian Lake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5600" y="545239"/>
            <a:ext cx="183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Interpretive Kiosk</a:t>
            </a:r>
          </a:p>
        </p:txBody>
      </p:sp>
    </p:spTree>
    <p:extLst>
      <p:ext uri="{BB962C8B-B14F-4D97-AF65-F5344CB8AC3E}">
        <p14:creationId xmlns:p14="http://schemas.microsoft.com/office/powerpoint/2010/main" val="3401090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75907"/>
            <a:ext cx="22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Adrian Dam Removal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42" y="762000"/>
            <a:ext cx="5274970" cy="1477328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 – Design, Funding &amp; Construction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DNR –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Geomorph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Survey &amp; Design Consult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Nobles County – Coordination/Administration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Landowner – Coordination/Cooperation</a:t>
            </a:r>
          </a:p>
        </p:txBody>
      </p:sp>
    </p:spTree>
    <p:extLst>
      <p:ext uri="{BB962C8B-B14F-4D97-AF65-F5344CB8AC3E}">
        <p14:creationId xmlns:p14="http://schemas.microsoft.com/office/powerpoint/2010/main" val="915716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43800" y="161575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Adrian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0933" y="54523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4115707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61575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Adrian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529799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Geomorph</a:t>
            </a:r>
            <a:r>
              <a:rPr lang="en-US" dirty="0"/>
              <a:t> Survey</a:t>
            </a:r>
          </a:p>
        </p:txBody>
      </p:sp>
    </p:spTree>
    <p:extLst>
      <p:ext uri="{BB962C8B-B14F-4D97-AF65-F5344CB8AC3E}">
        <p14:creationId xmlns:p14="http://schemas.microsoft.com/office/powerpoint/2010/main" val="2190702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61575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Adrian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6333" y="54523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3390136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1575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Adrian Dam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1933" y="545239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88648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77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48400" y="148583"/>
            <a:ext cx="282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Poplar Creek WMA Oxbows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9288" y="5562600"/>
            <a:ext cx="5378908" cy="1077218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 – Survey, Design, Funding &amp; Construction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DNR –Design Consult, Funding (CPL), Site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Pipestone County – Coordination/Administration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859756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0400" y="161575"/>
            <a:ext cx="200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Poplar Creek WMA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0933" y="54523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08832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10400" y="161575"/>
            <a:ext cx="200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Poplar Creek WMA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0933" y="545239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374389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2569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Streambank Stabilization</a:t>
            </a:r>
          </a:p>
          <a:p>
            <a:r>
              <a:rPr lang="en-US" b="1" dirty="0"/>
              <a:t>Before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5257800"/>
            <a:ext cx="5274970" cy="1477328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USFWS – Design, Funding &amp; Construction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DNR –Design Consult, Funding (CPL)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County – Coordination/Administration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Landowner – Coordination/Cooperation</a:t>
            </a:r>
          </a:p>
        </p:txBody>
      </p:sp>
    </p:spTree>
    <p:extLst>
      <p:ext uri="{BB962C8B-B14F-4D97-AF65-F5344CB8AC3E}">
        <p14:creationId xmlns:p14="http://schemas.microsoft.com/office/powerpoint/2010/main" val="657461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2569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Streambank Stabilization</a:t>
            </a:r>
          </a:p>
          <a:p>
            <a:r>
              <a:rPr lang="en-US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621071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pic>
        <p:nvPicPr>
          <p:cNvPr id="11266" name="Picture 2" descr="C:\Users\sralston\Desktop\New folder\20160616_135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0396" y="2819399"/>
            <a:ext cx="30289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ralston\Dropbox\Camera Uploads\DSCN14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45" y="2247433"/>
            <a:ext cx="257204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340A3-FF21-42D8-9754-88C38B125E9C}"/>
              </a:ext>
            </a:extLst>
          </p:cNvPr>
          <p:cNvSpPr txBox="1"/>
          <p:nvPr/>
        </p:nvSpPr>
        <p:spPr>
          <a:xfrm>
            <a:off x="1967934" y="5813921"/>
            <a:ext cx="4553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Presentation Available to Download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http://skralston.com/USFWS/</a:t>
            </a:r>
          </a:p>
        </p:txBody>
      </p:sp>
    </p:spTree>
    <p:extLst>
      <p:ext uri="{BB962C8B-B14F-4D97-AF65-F5344CB8AC3E}">
        <p14:creationId xmlns:p14="http://schemas.microsoft.com/office/powerpoint/2010/main" val="2318294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Restoration Initiative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  <a:solidFill>
            <a:schemeClr val="tx1">
              <a:alpha val="52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– Work Toward Eventual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Downlisting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Partners, Educating Public and Building Trust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Brought together many different partners including various divisions of the FWS, State DNR, County SWCDs, Private Landowners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 $1 million in Cooperative Recover Initiative funding (CRI) 2015 and Another $1mill starting in 2018.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partner funding included: State CPL grants, PFW funds, USFWS Fish Passage funds, NWR Funds, Private Landowner contributions, NRCS EQIP, Watershed Districts, counties and more. </a:t>
            </a:r>
          </a:p>
        </p:txBody>
      </p:sp>
    </p:spTree>
    <p:extLst>
      <p:ext uri="{BB962C8B-B14F-4D97-AF65-F5344CB8AC3E}">
        <p14:creationId xmlns:p14="http://schemas.microsoft.com/office/powerpoint/2010/main" val="3870931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2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  <a:solidFill>
            <a:schemeClr val="tx1">
              <a:alpha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Oxbows/off-channel wetland restorations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 Removals – Dams, Perched Culverts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Channelized/Ditched streams re-meandered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Streambank and grade stabilizations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Floodplain connections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 improvements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watershed wetland restorations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Vegetative Buffers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Outreach/Education</a:t>
            </a:r>
          </a:p>
        </p:txBody>
      </p:sp>
    </p:spTree>
    <p:extLst>
      <p:ext uri="{BB962C8B-B14F-4D97-AF65-F5344CB8AC3E}">
        <p14:creationId xmlns:p14="http://schemas.microsoft.com/office/powerpoint/2010/main" val="323708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ralston\Desktop\Presentations\DSCN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tx1">
              <a:alpha val="35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  <a:solidFill>
            <a:schemeClr val="tx1">
              <a:alpha val="3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LIDAR and Air Photos in GIS, manually identified potential oxbow in Topeka shiner critical habitat in MN. Nearly 900 stream miles, identified over 1,200 sites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scoring system with input from FWS, DNR and SWCD’s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Proximity to recorded Topeka Shiner sightings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FWS ES Resiliency Model Ranking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 (idle, grazed, hayed)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status (Conservation Easements or Fee Title)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Type (small upper reaches)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 to ground water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 of excavation (cost)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 stability</a:t>
            </a:r>
          </a:p>
          <a:p>
            <a:pPr lvl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Willing landowners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656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Causing Channel Shifts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590800" y="5715000"/>
            <a:ext cx="2743200" cy="1066800"/>
          </a:xfrm>
          <a:prstGeom prst="wedgeRoundRectCallout">
            <a:avLst>
              <a:gd name="adj1" fmla="val 11681"/>
              <a:gd name="adj2" fmla="val -364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Excavating oxbows here may encourage a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 new stream cut-off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095750" y="4114800"/>
            <a:ext cx="628650" cy="16002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953000" y="4572000"/>
            <a:ext cx="990600" cy="1143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93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1379</Words>
  <Application>Microsoft Office PowerPoint</Application>
  <PresentationFormat>On-screen Show (4:3)</PresentationFormat>
  <Paragraphs>226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Office Theme</vt:lpstr>
      <vt:lpstr>1_Office Theme</vt:lpstr>
      <vt:lpstr>2_Office Theme</vt:lpstr>
      <vt:lpstr>3_Office Theme</vt:lpstr>
      <vt:lpstr>Oxbow Restoration and Monitoring in Prairie Streams for Topeka shiner Recovery in SW, MN</vt:lpstr>
      <vt:lpstr>The Need</vt:lpstr>
      <vt:lpstr>What is an Oxbow or off-channel wetland?</vt:lpstr>
      <vt:lpstr>Typical Oxbow Filled in with Sediment</vt:lpstr>
      <vt:lpstr>PowerPoint Presentation</vt:lpstr>
      <vt:lpstr>Restoration Initiative Project</vt:lpstr>
      <vt:lpstr>Types of Projects</vt:lpstr>
      <vt:lpstr>Site Selection</vt:lpstr>
      <vt:lpstr>Avoid Causing Channel Shifts</vt:lpstr>
      <vt:lpstr>PowerPoint Presentation</vt:lpstr>
      <vt:lpstr>PowerPoint Presentation</vt:lpstr>
      <vt:lpstr>Measure depth of pools, bankfull &amp; low flow elevations</vt:lpstr>
      <vt:lpstr>PowerPoint Presentation</vt:lpstr>
      <vt:lpstr>Restorations to Date (End of 2017)</vt:lpstr>
      <vt:lpstr>Site Protection Status</vt:lpstr>
      <vt:lpstr>Financials</vt:lpstr>
      <vt:lpstr>PowerPoint Presentation</vt:lpstr>
      <vt:lpstr>PowerPoint Presentation</vt:lpstr>
      <vt:lpstr>Oxbow Habitat Results (2017)</vt:lpstr>
      <vt:lpstr>*Tile In Oxbows - Observation</vt:lpstr>
      <vt:lpstr>Other Benefits</vt:lpstr>
      <vt:lpstr>Future</vt:lpstr>
      <vt:lpstr>Example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Ralston</dc:creator>
  <cp:lastModifiedBy>Scott Ralston</cp:lastModifiedBy>
  <cp:revision>103</cp:revision>
  <cp:lastPrinted>2018-01-09T18:06:05Z</cp:lastPrinted>
  <dcterms:created xsi:type="dcterms:W3CDTF">2016-07-21T00:59:45Z</dcterms:created>
  <dcterms:modified xsi:type="dcterms:W3CDTF">2018-01-28T21:10:39Z</dcterms:modified>
</cp:coreProperties>
</file>