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0" r:id="rId9"/>
    <p:sldId id="280" r:id="rId10"/>
    <p:sldId id="269" r:id="rId11"/>
    <p:sldId id="271" r:id="rId12"/>
    <p:sldId id="263" r:id="rId13"/>
    <p:sldId id="264" r:id="rId14"/>
    <p:sldId id="265" r:id="rId15"/>
    <p:sldId id="281" r:id="rId16"/>
    <p:sldId id="275" r:id="rId17"/>
    <p:sldId id="274" r:id="rId18"/>
    <p:sldId id="272" r:id="rId19"/>
    <p:sldId id="273" r:id="rId20"/>
    <p:sldId id="276" r:id="rId21"/>
    <p:sldId id="277" r:id="rId22"/>
    <p:sldId id="278" r:id="rId23"/>
    <p:sldId id="279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1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3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1575F-F96F-4711-A6B4-DBC11149DB26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7A60-A7AD-4344-9FF8-728807425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92" y="126170"/>
            <a:ext cx="8454565" cy="2534730"/>
          </a:xfrm>
          <a:solidFill>
            <a:schemeClr val="tx1">
              <a:alpha val="7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ArcGIS to Design Wetland Restorations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Scott Ralston,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USFWS Windom,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194112"/>
            <a:ext cx="5410200" cy="369332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for Download from:   SKRalston.com/USFWS/</a:t>
            </a:r>
          </a:p>
        </p:txBody>
      </p:sp>
    </p:spTree>
    <p:extLst>
      <p:ext uri="{BB962C8B-B14F-4D97-AF65-F5344CB8AC3E}">
        <p14:creationId xmlns:p14="http://schemas.microsoft.com/office/powerpoint/2010/main" val="145074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71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149545" y="809292"/>
            <a:ext cx="2841970" cy="844910"/>
          </a:xfrm>
          <a:prstGeom prst="wedgeRectCallout">
            <a:avLst>
              <a:gd name="adj1" fmla="val 17839"/>
              <a:gd name="adj2" fmla="val 6770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the LIDAR data by the Survey Points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613345" y="3889860"/>
            <a:ext cx="1448142" cy="255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1626" y="4696365"/>
            <a:ext cx="1860374" cy="255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85023" y="5195629"/>
            <a:ext cx="2558642" cy="499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6446"/>
            <a:ext cx="9144001" cy="67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956050" y="241385"/>
            <a:ext cx="3917310" cy="1843440"/>
          </a:xfrm>
          <a:prstGeom prst="wedgeRectCallout">
            <a:avLst>
              <a:gd name="adj1" fmla="val -58535"/>
              <a:gd name="adj2" fmla="val 6792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Elevation Units to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UTM NAD83 or WGS84 use Meters</a:t>
            </a:r>
          </a:p>
        </p:txBody>
      </p:sp>
    </p:spTree>
    <p:extLst>
      <p:ext uri="{BB962C8B-B14F-4D97-AF65-F5344CB8AC3E}">
        <p14:creationId xmlns:p14="http://schemas.microsoft.com/office/powerpoint/2010/main" val="254205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71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4956050" y="932675"/>
            <a:ext cx="3418045" cy="1152150"/>
          </a:xfrm>
          <a:prstGeom prst="wedgeRectCallout">
            <a:avLst>
              <a:gd name="adj1" fmla="val -69464"/>
              <a:gd name="adj2" fmla="val 1327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Hybrid Landscape For Survey &amp;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037270" y="3096286"/>
            <a:ext cx="1448142" cy="33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0332" y="3659429"/>
            <a:ext cx="1223336" cy="499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14705" y="3678191"/>
            <a:ext cx="1223336" cy="499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1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7766"/>
            <a:ext cx="9115895" cy="66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956050" y="932675"/>
            <a:ext cx="3418045" cy="1152150"/>
          </a:xfrm>
          <a:prstGeom prst="wedgeRectCallout">
            <a:avLst>
              <a:gd name="adj1" fmla="val -69730"/>
              <a:gd name="adj2" fmla="val 1516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Contour Lines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64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186480" y="2584090"/>
            <a:ext cx="3418045" cy="1152150"/>
          </a:xfrm>
          <a:prstGeom prst="wedgeRectCallout">
            <a:avLst>
              <a:gd name="adj1" fmla="val -121996"/>
              <a:gd name="adj2" fmla="val -158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 center line.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Over-draw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 than you think you need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54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2" y="-1"/>
            <a:ext cx="9141518" cy="671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5455316" y="3928265"/>
            <a:ext cx="3533260" cy="2496325"/>
          </a:xfrm>
          <a:prstGeom prst="wedgeRectCallout">
            <a:avLst>
              <a:gd name="adj1" fmla="val -40980"/>
              <a:gd name="adj2" fmla="val -6989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 center line.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for top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for Slope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Slope, over estimate 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6ft tall dike with 5:1, Buffer 10ft tall so 5X10=50ft,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Overestimate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0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084733" cy="67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186480" y="625435"/>
            <a:ext cx="3418045" cy="1843441"/>
          </a:xfrm>
          <a:prstGeom prst="wedgeRectCallout">
            <a:avLst>
              <a:gd name="adj1" fmla="val -84840"/>
              <a:gd name="adj2" fmla="val 499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toe of slope is 50ft at 5:1 then elevation of toe is 10ft lower than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-4184"/>
            <a:ext cx="9143998" cy="68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301695" y="1547154"/>
            <a:ext cx="3130007" cy="806505"/>
          </a:xfrm>
          <a:prstGeom prst="wedgeRectCallout">
            <a:avLst>
              <a:gd name="adj1" fmla="val -55161"/>
              <a:gd name="adj2" fmla="val 1522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 for the dikes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381445" y="3313785"/>
            <a:ext cx="1267365" cy="30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86480" y="3889860"/>
            <a:ext cx="1267365" cy="30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98020" y="3885053"/>
            <a:ext cx="1267365" cy="30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48"/>
            <a:ext cx="9144000" cy="679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725955" y="1278320"/>
            <a:ext cx="3418045" cy="1152150"/>
          </a:xfrm>
          <a:prstGeom prst="wedgeRectCallout">
            <a:avLst>
              <a:gd name="adj1" fmla="val -25391"/>
              <a:gd name="adj2" fmla="val 1590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Surface Difference Tool to calculate cut/fill volumes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2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69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991464" y="164575"/>
            <a:ext cx="4187950" cy="1766630"/>
          </a:xfrm>
          <a:prstGeom prst="wedgeRectCallout">
            <a:avLst>
              <a:gd name="adj1" fmla="val -62077"/>
              <a:gd name="adj2" fmla="val 736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Volumes are in Cubic Meters, Area is Square Meters, Convert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Cubic Yards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acres.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 non-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relevent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9163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15" y="29063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still use this?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9975" y="3124929"/>
            <a:ext cx="4105836" cy="344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0.gstatic.com/images?q=tbn:ANd9GcS7QNavsTgvKQPEx9BCZM78Hi0Sy4AuvfUYka5ExVffFbKsi8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76" y="1201510"/>
            <a:ext cx="4065296" cy="45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zdl.org/gsdl/collect/hdl/index/assoc/HASH14dc.dir/p0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75" y="1191868"/>
            <a:ext cx="3302830" cy="185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0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648810" y="164575"/>
            <a:ext cx="4495190" cy="1766630"/>
          </a:xfrm>
          <a:prstGeom prst="wedgeRectCallout">
            <a:avLst>
              <a:gd name="adj1" fmla="val -7694"/>
              <a:gd name="adj2" fmla="val 775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Sod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Stripping,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Depth X Area X Unit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Trench,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Length of desired Trench X Width X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 X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Conversions</a:t>
            </a:r>
          </a:p>
        </p:txBody>
      </p:sp>
    </p:spTree>
    <p:extLst>
      <p:ext uri="{BB962C8B-B14F-4D97-AF65-F5344CB8AC3E}">
        <p14:creationId xmlns:p14="http://schemas.microsoft.com/office/powerpoint/2010/main" val="164094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4111140" y="2200039"/>
            <a:ext cx="3264425" cy="1036935"/>
          </a:xfrm>
          <a:prstGeom prst="wedgeRectCallout">
            <a:avLst>
              <a:gd name="adj1" fmla="val -83911"/>
              <a:gd name="adj2" fmla="val 693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Dike Fill Polygon to divide top from slopes</a:t>
            </a:r>
          </a:p>
        </p:txBody>
      </p:sp>
    </p:spTree>
    <p:extLst>
      <p:ext uri="{BB962C8B-B14F-4D97-AF65-F5344CB8AC3E}">
        <p14:creationId xmlns:p14="http://schemas.microsoft.com/office/powerpoint/2010/main" val="75298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7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6346242" y="2891330"/>
            <a:ext cx="2805369" cy="1267364"/>
          </a:xfrm>
          <a:prstGeom prst="wedgeRectCallout">
            <a:avLst>
              <a:gd name="adj1" fmla="val -34770"/>
              <a:gd name="adj2" fmla="val 1303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Dike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Shapefile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GPS for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staking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67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9" y="61723"/>
            <a:ext cx="4329370" cy="324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4" y="3364829"/>
            <a:ext cx="4335715" cy="32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020" y="56123"/>
            <a:ext cx="4267329" cy="320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595" y="3352189"/>
            <a:ext cx="4406180" cy="330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720179" y="2776115"/>
            <a:ext cx="4187950" cy="1766630"/>
          </a:xfrm>
          <a:prstGeom prst="wedgeRectCallout">
            <a:avLst>
              <a:gd name="adj1" fmla="val 52808"/>
              <a:gd name="adj2" fmla="val 639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GPS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Shapefile displayed as the Active Map to mark out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footprint/toe, centerline or top.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377035" y="4990722"/>
            <a:ext cx="359650" cy="137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529435" y="4811580"/>
            <a:ext cx="27425" cy="331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261820" y="763651"/>
            <a:ext cx="2150680" cy="652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261820" y="3813050"/>
            <a:ext cx="0" cy="23043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77035" y="3813050"/>
            <a:ext cx="37185" cy="23043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35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Users\Scott Ralston\Documents\GIS\Windom WMD Data\PRIVATE_LANDS\Projects\Completed Projects\Kortleever, Vern - Rock Co Wet Rest\Pictures\DSC01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63" y="0"/>
            <a:ext cx="9125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957521" y="3505810"/>
            <a:ext cx="1113745" cy="38039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189420" y="3886200"/>
            <a:ext cx="691290" cy="4572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89420" y="4343400"/>
            <a:ext cx="914400" cy="108266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03820" y="5426060"/>
            <a:ext cx="2158000" cy="15362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61820" y="4427530"/>
            <a:ext cx="1036935" cy="11521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645871" y="3886200"/>
            <a:ext cx="652884" cy="54133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570530" y="3505810"/>
            <a:ext cx="1075340" cy="38039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071266" y="3505810"/>
            <a:ext cx="499264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03823" y="3505810"/>
            <a:ext cx="967442" cy="192025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5570530" y="3505810"/>
            <a:ext cx="691290" cy="207387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ular Callout 48"/>
          <p:cNvSpPr/>
          <p:nvPr/>
        </p:nvSpPr>
        <p:spPr>
          <a:xfrm>
            <a:off x="4514393" y="548625"/>
            <a:ext cx="4187950" cy="1766630"/>
          </a:xfrm>
          <a:prstGeom prst="wedgeRectCallout">
            <a:avLst>
              <a:gd name="adj1" fmla="val -28868"/>
              <a:gd name="adj2" fmla="val 10755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GPS 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Shapefile displayed as the Active Map to mark out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footprint/toe, centerline or top. </a:t>
            </a:r>
          </a:p>
        </p:txBody>
      </p:sp>
    </p:spTree>
    <p:extLst>
      <p:ext uri="{BB962C8B-B14F-4D97-AF65-F5344CB8AC3E}">
        <p14:creationId xmlns:p14="http://schemas.microsoft.com/office/powerpoint/2010/main" val="184894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7"/>
            <a:ext cx="4341571" cy="3253742"/>
          </a:xfrm>
          <a:prstGeom prst="rect">
            <a:avLst/>
          </a:prstGeom>
        </p:spPr>
      </p:pic>
      <p:pic>
        <p:nvPicPr>
          <p:cNvPr id="2052" name="Picture 4" descr="S:\Users\Scott Ralston\Documents\GIS\Windom WMD Data\Windom WMD Data\Map Projects\WPA's\Murray County\Giese, John\Photo points\DSCN0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811"/>
            <a:ext cx="5941336" cy="334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Users\Scott Ralston\Documents\GIS\Windom WMD Data\Windom WMD Data\Map Projects\WPA's\Murray County\Giese, John\Photo points\DSCN01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5811" y="1629848"/>
            <a:ext cx="5219032" cy="34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7469" y="241385"/>
            <a:ext cx="3955716" cy="1200329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for Download from: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SKRalston.com/USFWS/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45870" y="5310845"/>
            <a:ext cx="130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14622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cott Ralston\Desktop\li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83" y="3784406"/>
            <a:ext cx="4648238" cy="27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065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 use this?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My Documents\My Pictures\Equipment\Windom_Surv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950" y="2421714"/>
            <a:ext cx="3104983" cy="41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554" y="1272335"/>
            <a:ext cx="3753295" cy="281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67435" y="692213"/>
            <a:ext cx="3340600" cy="2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3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Cut/Fill Volumes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terrain hard to accurately calculate based on station readings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volume estimates impact cost over or under estimating bid volumes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digital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Terrain in GIS can get accurate volumes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Fast, easy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staking using GPS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to export to GPS guided grading in construction equipment for finish work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76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digital elevation data to make a 3-dimentional model of the landscape in GIS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7000"/>
            </a:schemeClr>
          </a:soli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in/Garbage out. Better quality survey data will result in more accurate calculations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GPS in hand pole method or continuous topo mode on ATV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laser level,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shots to a GPS point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Geoditic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Benchmark to tie to MSL elevation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integrate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a common point like center of a road intersection to get MSL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38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023" y="1508750"/>
            <a:ext cx="8525910" cy="469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LIDAR Elevation at a road intersection to tie to laser level surveys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78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>
                <a:lumMod val="100000"/>
              </a:srgb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digital elevation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LIDAR for your state/county etc.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LIDAR is accurate within 6 inches or less for hard surfaces like crop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upland grasslands, particularly good on roads.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penetrate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thick vegetation like trees or cattail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easily develop hybrid maps using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upland areas and fill in low wet areas with survey data.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1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9161339" cy="665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455315" y="4401593"/>
            <a:ext cx="3418045" cy="1920250"/>
          </a:xfrm>
          <a:prstGeom prst="wedgeRectCallout">
            <a:avLst>
              <a:gd name="adj1" fmla="val -32381"/>
              <a:gd name="adj2" fmla="val -943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comes in “Raster” form.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Clip to your Work Area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 to 3D TIN or to a Point File</a:t>
            </a:r>
          </a:p>
        </p:txBody>
      </p:sp>
    </p:spTree>
    <p:extLst>
      <p:ext uri="{BB962C8B-B14F-4D97-AF65-F5344CB8AC3E}">
        <p14:creationId xmlns:p14="http://schemas.microsoft.com/office/powerpoint/2010/main" val="352662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38" y="-1"/>
            <a:ext cx="91328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271799" y="5502870"/>
            <a:ext cx="2611540" cy="768100"/>
          </a:xfrm>
          <a:prstGeom prst="wedgeRectCallout">
            <a:avLst>
              <a:gd name="adj1" fmla="val -22618"/>
              <a:gd name="adj2" fmla="val -12291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 your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point files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97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495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Using ArcGIS to Design Wetland Restorations By Scott Ralston, USFWS Windom, MN</vt:lpstr>
      <vt:lpstr>How many still use this?</vt:lpstr>
      <vt:lpstr>Probably use this?</vt:lpstr>
      <vt:lpstr>Calculation of Cut/Fill Volumes</vt:lpstr>
      <vt:lpstr>Need digital elevation data to make a 3-dimentional model of the landscape in GIS</vt:lpstr>
      <vt:lpstr>Using LIDAR Elevation at a road intersection to tie to laser level surveys</vt:lpstr>
      <vt:lpstr>Need digital elevation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Fish &amp; Wildlife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T Ralston</dc:creator>
  <cp:lastModifiedBy>Scott Ralston</cp:lastModifiedBy>
  <cp:revision>39</cp:revision>
  <dcterms:created xsi:type="dcterms:W3CDTF">2016-07-21T18:06:14Z</dcterms:created>
  <dcterms:modified xsi:type="dcterms:W3CDTF">2016-07-28T02:15:39Z</dcterms:modified>
</cp:coreProperties>
</file>